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1164" r:id="rId3"/>
    <p:sldId id="568" r:id="rId4"/>
    <p:sldId id="566" r:id="rId5"/>
    <p:sldId id="561" r:id="rId6"/>
    <p:sldId id="562" r:id="rId7"/>
    <p:sldId id="563" r:id="rId8"/>
    <p:sldId id="505" r:id="rId9"/>
    <p:sldId id="1163" r:id="rId10"/>
    <p:sldId id="499" r:id="rId11"/>
    <p:sldId id="1126" r:id="rId12"/>
    <p:sldId id="446" r:id="rId13"/>
    <p:sldId id="264" r:id="rId14"/>
    <p:sldId id="1165" r:id="rId15"/>
    <p:sldId id="550" r:id="rId16"/>
    <p:sldId id="1166" r:id="rId17"/>
    <p:sldId id="552" r:id="rId18"/>
    <p:sldId id="1161" r:id="rId19"/>
    <p:sldId id="553"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Berninger" initials="VB" lastIdx="1" clrIdx="0">
    <p:extLst>
      <p:ext uri="{19B8F6BF-5375-455C-9EA6-DF929625EA0E}">
        <p15:presenceInfo xmlns:p15="http://schemas.microsoft.com/office/powerpoint/2012/main" userId="712fbeda1f51fb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5" autoAdjust="0"/>
    <p:restoredTop sz="94585" autoAdjust="0"/>
  </p:normalViewPr>
  <p:slideViewPr>
    <p:cSldViewPr>
      <p:cViewPr varScale="1">
        <p:scale>
          <a:sx n="82" d="100"/>
          <a:sy n="82" d="100"/>
        </p:scale>
        <p:origin x="1488" y="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D434F6-57DC-44EE-BF18-778A47EC053B}" type="doc">
      <dgm:prSet loTypeId="urn:microsoft.com/office/officeart/2005/8/layout/venn1" loCatId="relationship" qsTypeId="urn:microsoft.com/office/officeart/2005/8/quickstyle/simple1" qsCatId="simple" csTypeId="urn:microsoft.com/office/officeart/2005/8/colors/accent1_2" csCatId="accent1" phldr="1"/>
      <dgm:spPr/>
    </dgm:pt>
    <dgm:pt modelId="{9C8A6DC3-394F-46EA-87B1-56F007A3E87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rPr>
            <a:t> </a:t>
          </a:r>
        </a:p>
      </dgm:t>
    </dgm:pt>
    <dgm:pt modelId="{2DD6D4DB-DA78-4ED4-ADC5-4F65644F4EBF}" type="parTrans" cxnId="{51CC956C-F709-4EF2-90B9-B0A9C7E1F9BC}">
      <dgm:prSet/>
      <dgm:spPr/>
      <dgm:t>
        <a:bodyPr/>
        <a:lstStyle/>
        <a:p>
          <a:endParaRPr lang="en-US"/>
        </a:p>
      </dgm:t>
    </dgm:pt>
    <dgm:pt modelId="{8B5F2C30-73D1-49A7-916E-7860E2F177E2}" type="sibTrans" cxnId="{51CC956C-F709-4EF2-90B9-B0A9C7E1F9BC}">
      <dgm:prSet/>
      <dgm:spPr/>
      <dgm:t>
        <a:bodyPr/>
        <a:lstStyle/>
        <a:p>
          <a:endParaRPr lang="en-US"/>
        </a:p>
      </dgm:t>
    </dgm:pt>
    <dgm:pt modelId="{24AE8648-583C-4925-AA55-DBA9DD5FEAB3}">
      <dgm:prSet/>
      <dgm:spPr/>
      <dgm:t>
        <a:bodyPr/>
        <a:lstStyle/>
        <a:p>
          <a:endParaRPr lang="en-US"/>
        </a:p>
      </dgm:t>
    </dgm:pt>
    <dgm:pt modelId="{F7BF1532-39B7-47D3-AA83-4E9E820AA995}" type="parTrans" cxnId="{6929D65B-1652-4ED8-8181-044D5383FA98}">
      <dgm:prSet/>
      <dgm:spPr/>
      <dgm:t>
        <a:bodyPr/>
        <a:lstStyle/>
        <a:p>
          <a:endParaRPr lang="en-US"/>
        </a:p>
      </dgm:t>
    </dgm:pt>
    <dgm:pt modelId="{929C45B1-E8C1-44D0-8475-69A785070503}" type="sibTrans" cxnId="{6929D65B-1652-4ED8-8181-044D5383FA98}">
      <dgm:prSet/>
      <dgm:spPr/>
      <dgm:t>
        <a:bodyPr/>
        <a:lstStyle/>
        <a:p>
          <a:endParaRPr lang="en-US"/>
        </a:p>
      </dgm:t>
    </dgm:pt>
    <dgm:pt modelId="{66DD146A-F844-4991-946A-A19BAE59F985}">
      <dgm:prSet/>
      <dgm:spPr/>
      <dgm:t>
        <a:bodyPr/>
        <a:lstStyle/>
        <a:p>
          <a:endParaRPr lang="en-US"/>
        </a:p>
      </dgm:t>
    </dgm:pt>
    <dgm:pt modelId="{162F0722-D23F-40DB-B7F1-BB096FC1DB73}" type="parTrans" cxnId="{2BB0B9C9-4336-46E0-B4F4-B90122C065E4}">
      <dgm:prSet/>
      <dgm:spPr/>
      <dgm:t>
        <a:bodyPr/>
        <a:lstStyle/>
        <a:p>
          <a:endParaRPr lang="en-US"/>
        </a:p>
      </dgm:t>
    </dgm:pt>
    <dgm:pt modelId="{D4A57885-F153-41B7-B2BE-B53002E4FB52}" type="sibTrans" cxnId="{2BB0B9C9-4336-46E0-B4F4-B90122C065E4}">
      <dgm:prSet/>
      <dgm:spPr/>
      <dgm:t>
        <a:bodyPr/>
        <a:lstStyle/>
        <a:p>
          <a:endParaRPr lang="en-US"/>
        </a:p>
      </dgm:t>
    </dgm:pt>
    <dgm:pt modelId="{4683951A-2F97-4B10-8BC4-53C67A5A32C5}" type="pres">
      <dgm:prSet presAssocID="{14D434F6-57DC-44EE-BF18-778A47EC053B}" presName="compositeShape" presStyleCnt="0">
        <dgm:presLayoutVars>
          <dgm:chMax val="7"/>
          <dgm:dir/>
          <dgm:resizeHandles val="exact"/>
        </dgm:presLayoutVars>
      </dgm:prSet>
      <dgm:spPr/>
    </dgm:pt>
    <dgm:pt modelId="{0B8AF4E6-D6B0-4AE6-90E4-67863A90866A}" type="pres">
      <dgm:prSet presAssocID="{9C8A6DC3-394F-46EA-87B1-56F007A3E872}" presName="circ1" presStyleLbl="vennNode1" presStyleIdx="0" presStyleCnt="3" custScaleX="113124"/>
      <dgm:spPr/>
    </dgm:pt>
    <dgm:pt modelId="{92B283D7-5A8A-49C4-9C03-C911DBF3C11A}" type="pres">
      <dgm:prSet presAssocID="{9C8A6DC3-394F-46EA-87B1-56F007A3E872}" presName="circ1Tx" presStyleLbl="revTx" presStyleIdx="0" presStyleCnt="0">
        <dgm:presLayoutVars>
          <dgm:chMax val="0"/>
          <dgm:chPref val="0"/>
          <dgm:bulletEnabled val="1"/>
        </dgm:presLayoutVars>
      </dgm:prSet>
      <dgm:spPr/>
    </dgm:pt>
    <dgm:pt modelId="{04962E7C-8FDD-4873-BDA2-A03060B858E8}" type="pres">
      <dgm:prSet presAssocID="{24AE8648-583C-4925-AA55-DBA9DD5FEAB3}" presName="circ2" presStyleLbl="vennNode1" presStyleIdx="1" presStyleCnt="3"/>
      <dgm:spPr/>
    </dgm:pt>
    <dgm:pt modelId="{13227EC4-2C9E-4F02-B2E3-9103F0436EEB}" type="pres">
      <dgm:prSet presAssocID="{24AE8648-583C-4925-AA55-DBA9DD5FEAB3}" presName="circ2Tx" presStyleLbl="revTx" presStyleIdx="0" presStyleCnt="0">
        <dgm:presLayoutVars>
          <dgm:chMax val="0"/>
          <dgm:chPref val="0"/>
          <dgm:bulletEnabled val="1"/>
        </dgm:presLayoutVars>
      </dgm:prSet>
      <dgm:spPr/>
    </dgm:pt>
    <dgm:pt modelId="{BFC94840-A264-45FA-974B-F56A92A4B76B}" type="pres">
      <dgm:prSet presAssocID="{66DD146A-F844-4991-946A-A19BAE59F985}" presName="circ3" presStyleLbl="vennNode1" presStyleIdx="2" presStyleCnt="3"/>
      <dgm:spPr/>
    </dgm:pt>
    <dgm:pt modelId="{5A434F1C-0EE4-4C10-923C-485C98DF6948}" type="pres">
      <dgm:prSet presAssocID="{66DD146A-F844-4991-946A-A19BAE59F985}" presName="circ3Tx" presStyleLbl="revTx" presStyleIdx="0" presStyleCnt="0">
        <dgm:presLayoutVars>
          <dgm:chMax val="0"/>
          <dgm:chPref val="0"/>
          <dgm:bulletEnabled val="1"/>
        </dgm:presLayoutVars>
      </dgm:prSet>
      <dgm:spPr/>
    </dgm:pt>
  </dgm:ptLst>
  <dgm:cxnLst>
    <dgm:cxn modelId="{02969626-AC38-4797-95FE-816797614164}" type="presOf" srcId="{66DD146A-F844-4991-946A-A19BAE59F985}" destId="{BFC94840-A264-45FA-974B-F56A92A4B76B}" srcOrd="0" destOrd="0" presId="urn:microsoft.com/office/officeart/2005/8/layout/venn1"/>
    <dgm:cxn modelId="{B3350C37-9075-4791-A4BF-56C30476F630}" type="presOf" srcId="{9C8A6DC3-394F-46EA-87B1-56F007A3E872}" destId="{92B283D7-5A8A-49C4-9C03-C911DBF3C11A}" srcOrd="1" destOrd="0" presId="urn:microsoft.com/office/officeart/2005/8/layout/venn1"/>
    <dgm:cxn modelId="{6929D65B-1652-4ED8-8181-044D5383FA98}" srcId="{14D434F6-57DC-44EE-BF18-778A47EC053B}" destId="{24AE8648-583C-4925-AA55-DBA9DD5FEAB3}" srcOrd="1" destOrd="0" parTransId="{F7BF1532-39B7-47D3-AA83-4E9E820AA995}" sibTransId="{929C45B1-E8C1-44D0-8475-69A785070503}"/>
    <dgm:cxn modelId="{51CC956C-F709-4EF2-90B9-B0A9C7E1F9BC}" srcId="{14D434F6-57DC-44EE-BF18-778A47EC053B}" destId="{9C8A6DC3-394F-46EA-87B1-56F007A3E872}" srcOrd="0" destOrd="0" parTransId="{2DD6D4DB-DA78-4ED4-ADC5-4F65644F4EBF}" sibTransId="{8B5F2C30-73D1-49A7-916E-7860E2F177E2}"/>
    <dgm:cxn modelId="{23BA44A4-59C8-4C49-890D-B7F038B49F68}" type="presOf" srcId="{9C8A6DC3-394F-46EA-87B1-56F007A3E872}" destId="{0B8AF4E6-D6B0-4AE6-90E4-67863A90866A}" srcOrd="0" destOrd="0" presId="urn:microsoft.com/office/officeart/2005/8/layout/venn1"/>
    <dgm:cxn modelId="{11C298A7-9FFD-4DEE-A015-780290CDD266}" type="presOf" srcId="{24AE8648-583C-4925-AA55-DBA9DD5FEAB3}" destId="{04962E7C-8FDD-4873-BDA2-A03060B858E8}" srcOrd="0" destOrd="0" presId="urn:microsoft.com/office/officeart/2005/8/layout/venn1"/>
    <dgm:cxn modelId="{2BB0B9C9-4336-46E0-B4F4-B90122C065E4}" srcId="{14D434F6-57DC-44EE-BF18-778A47EC053B}" destId="{66DD146A-F844-4991-946A-A19BAE59F985}" srcOrd="2" destOrd="0" parTransId="{162F0722-D23F-40DB-B7F1-BB096FC1DB73}" sibTransId="{D4A57885-F153-41B7-B2BE-B53002E4FB52}"/>
    <dgm:cxn modelId="{14E5F9E7-1225-41B5-8700-07851D1424F3}" type="presOf" srcId="{14D434F6-57DC-44EE-BF18-778A47EC053B}" destId="{4683951A-2F97-4B10-8BC4-53C67A5A32C5}" srcOrd="0" destOrd="0" presId="urn:microsoft.com/office/officeart/2005/8/layout/venn1"/>
    <dgm:cxn modelId="{D2EC5FE9-C4B9-4754-9BF0-107DFA5ADAB9}" type="presOf" srcId="{66DD146A-F844-4991-946A-A19BAE59F985}" destId="{5A434F1C-0EE4-4C10-923C-485C98DF6948}" srcOrd="1" destOrd="0" presId="urn:microsoft.com/office/officeart/2005/8/layout/venn1"/>
    <dgm:cxn modelId="{A69550F6-59FF-453B-A2ED-9C9A120888BE}" type="presOf" srcId="{24AE8648-583C-4925-AA55-DBA9DD5FEAB3}" destId="{13227EC4-2C9E-4F02-B2E3-9103F0436EEB}" srcOrd="1" destOrd="0" presId="urn:microsoft.com/office/officeart/2005/8/layout/venn1"/>
    <dgm:cxn modelId="{2A677179-A336-472F-A584-F2C9923DCA50}" type="presParOf" srcId="{4683951A-2F97-4B10-8BC4-53C67A5A32C5}" destId="{0B8AF4E6-D6B0-4AE6-90E4-67863A90866A}" srcOrd="0" destOrd="0" presId="urn:microsoft.com/office/officeart/2005/8/layout/venn1"/>
    <dgm:cxn modelId="{927313BC-063F-4D71-9673-373E44142AA8}" type="presParOf" srcId="{4683951A-2F97-4B10-8BC4-53C67A5A32C5}" destId="{92B283D7-5A8A-49C4-9C03-C911DBF3C11A}" srcOrd="1" destOrd="0" presId="urn:microsoft.com/office/officeart/2005/8/layout/venn1"/>
    <dgm:cxn modelId="{CE5FD9FD-D64C-453B-BAC2-AF658595C870}" type="presParOf" srcId="{4683951A-2F97-4B10-8BC4-53C67A5A32C5}" destId="{04962E7C-8FDD-4873-BDA2-A03060B858E8}" srcOrd="2" destOrd="0" presId="urn:microsoft.com/office/officeart/2005/8/layout/venn1"/>
    <dgm:cxn modelId="{56FAED22-6E55-4AFA-8240-F601EE7D99BB}" type="presParOf" srcId="{4683951A-2F97-4B10-8BC4-53C67A5A32C5}" destId="{13227EC4-2C9E-4F02-B2E3-9103F0436EEB}" srcOrd="3" destOrd="0" presId="urn:microsoft.com/office/officeart/2005/8/layout/venn1"/>
    <dgm:cxn modelId="{26BCE046-7DC5-491C-8F51-A95777093BD8}" type="presParOf" srcId="{4683951A-2F97-4B10-8BC4-53C67A5A32C5}" destId="{BFC94840-A264-45FA-974B-F56A92A4B76B}" srcOrd="4" destOrd="0" presId="urn:microsoft.com/office/officeart/2005/8/layout/venn1"/>
    <dgm:cxn modelId="{EBFFD6FE-EE4F-4634-92BE-B9276C150E10}" type="presParOf" srcId="{4683951A-2F97-4B10-8BC4-53C67A5A32C5}" destId="{5A434F1C-0EE4-4C10-923C-485C98DF694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EF3B8-52C6-43E9-B541-4E8A3593E13D}" type="doc">
      <dgm:prSet loTypeId="urn:microsoft.com/office/officeart/2005/8/layout/orgChart1" loCatId="hierarchy" qsTypeId="urn:microsoft.com/office/officeart/2005/8/quickstyle/simple1" qsCatId="simple" csTypeId="urn:microsoft.com/office/officeart/2005/8/colors/accent1_2" csCatId="accent1" phldr="1"/>
      <dgm:spPr/>
    </dgm:pt>
    <dgm:pt modelId="{993FF69D-6810-4674-AD57-FA5947B90D7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Panel of  Low-Level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Executive Functions for Supervisory Attention  </a:t>
          </a:r>
        </a:p>
      </dgm:t>
    </dgm:pt>
    <dgm:pt modelId="{649CAE4F-AB5D-4091-A448-B4F5102F9899}" type="parTrans" cxnId="{16DBB087-2B21-47D7-A5B3-6032C43ECA92}">
      <dgm:prSet/>
      <dgm:spPr/>
      <dgm:t>
        <a:bodyPr/>
        <a:lstStyle/>
        <a:p>
          <a:endParaRPr lang="en-US"/>
        </a:p>
      </dgm:t>
    </dgm:pt>
    <dgm:pt modelId="{34FEEC2B-143B-4AD1-ABC5-318CEDB675F3}" type="sibTrans" cxnId="{16DBB087-2B21-47D7-A5B3-6032C43ECA92}">
      <dgm:prSet/>
      <dgm:spPr/>
      <dgm:t>
        <a:bodyPr/>
        <a:lstStyle/>
        <a:p>
          <a:endParaRPr lang="en-US"/>
        </a:p>
      </dgm:t>
    </dgm:pt>
    <dgm:pt modelId="{00C01FED-853B-4DD8-B87D-1646CA05DBD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Arial" charset="0"/>
            </a:rPr>
            <a:t>Focus</a:t>
          </a:r>
        </a:p>
      </dgm:t>
    </dgm:pt>
    <dgm:pt modelId="{F0851B84-AE24-4BD5-8B46-AFA968CCDBF5}" type="parTrans" cxnId="{9BE2BB11-EDDA-47D6-8B12-4F045A8BDB65}">
      <dgm:prSet/>
      <dgm:spPr/>
      <dgm:t>
        <a:bodyPr/>
        <a:lstStyle/>
        <a:p>
          <a:endParaRPr lang="en-US"/>
        </a:p>
      </dgm:t>
    </dgm:pt>
    <dgm:pt modelId="{20ACEFB3-641A-44E1-81DF-DBA4722856F0}" type="sibTrans" cxnId="{9BE2BB11-EDDA-47D6-8B12-4F045A8BDB65}">
      <dgm:prSet/>
      <dgm:spPr/>
      <dgm:t>
        <a:bodyPr/>
        <a:lstStyle/>
        <a:p>
          <a:endParaRPr lang="en-US"/>
        </a:p>
      </dgm:t>
    </dgm:pt>
    <dgm:pt modelId="{7E85AD87-A32B-4C97-B908-FFDC8E4AAEF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Arial" charset="0"/>
            </a:rPr>
            <a:t>Switch </a:t>
          </a:r>
        </a:p>
      </dgm:t>
    </dgm:pt>
    <dgm:pt modelId="{8B4B392B-2996-4CC1-8975-507C15B9784C}" type="sibTrans" cxnId="{115C3E71-1B37-4A5A-8981-A1D8EE142DDD}">
      <dgm:prSet/>
      <dgm:spPr/>
      <dgm:t>
        <a:bodyPr/>
        <a:lstStyle/>
        <a:p>
          <a:endParaRPr lang="en-US"/>
        </a:p>
      </dgm:t>
    </dgm:pt>
    <dgm:pt modelId="{AA399E70-8393-4ACC-B0C3-84DAFDB11AF4}" type="parTrans" cxnId="{115C3E71-1B37-4A5A-8981-A1D8EE142DDD}">
      <dgm:prSet/>
      <dgm:spPr/>
      <dgm:t>
        <a:bodyPr/>
        <a:lstStyle/>
        <a:p>
          <a:endParaRPr lang="en-US"/>
        </a:p>
      </dgm:t>
    </dgm:pt>
    <dgm:pt modelId="{93E550BC-1C93-4A9A-B058-67E9F93A144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Times New Roman" pitchFamily="18" charset="0"/>
            </a:rPr>
            <a:t>Monitor</a:t>
          </a:r>
        </a:p>
      </dgm:t>
    </dgm:pt>
    <dgm:pt modelId="{0AAE069B-368C-4226-8EE9-85121019FB19}" type="sibTrans" cxnId="{6FD54190-E647-441C-8DBA-B4932D03CF9D}">
      <dgm:prSet/>
      <dgm:spPr/>
      <dgm:t>
        <a:bodyPr/>
        <a:lstStyle/>
        <a:p>
          <a:endParaRPr lang="en-US"/>
        </a:p>
      </dgm:t>
    </dgm:pt>
    <dgm:pt modelId="{E3EF5CDC-2B20-4673-A79B-58C401FE000B}" type="parTrans" cxnId="{6FD54190-E647-441C-8DBA-B4932D03CF9D}">
      <dgm:prSet/>
      <dgm:spPr/>
      <dgm:t>
        <a:bodyPr/>
        <a:lstStyle/>
        <a:p>
          <a:endParaRPr lang="en-US"/>
        </a:p>
      </dgm:t>
    </dgm:pt>
    <dgm:pt modelId="{6DC5FF31-0963-463F-9C43-0EDF4EE8BDE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bg1"/>
              </a:solidFill>
              <a:effectLst/>
              <a:latin typeface="Times New Roman" pitchFamily="18" charset="0"/>
            </a:rPr>
            <a:t>Sustain</a:t>
          </a:r>
        </a:p>
      </dgm:t>
    </dgm:pt>
    <dgm:pt modelId="{0C5550CB-6BB0-4319-ADB6-E35659ECF101}" type="sibTrans" cxnId="{8E89F0F1-F1CC-465E-B7FB-DA5E5D2C45FD}">
      <dgm:prSet/>
      <dgm:spPr/>
      <dgm:t>
        <a:bodyPr/>
        <a:lstStyle/>
        <a:p>
          <a:endParaRPr lang="en-US"/>
        </a:p>
      </dgm:t>
    </dgm:pt>
    <dgm:pt modelId="{2C4849DC-0D5E-4811-AC38-0B19E7D70177}" type="parTrans" cxnId="{8E89F0F1-F1CC-465E-B7FB-DA5E5D2C45FD}">
      <dgm:prSet/>
      <dgm:spPr/>
      <dgm:t>
        <a:bodyPr/>
        <a:lstStyle/>
        <a:p>
          <a:endParaRPr lang="en-US"/>
        </a:p>
      </dgm:t>
    </dgm:pt>
    <dgm:pt modelId="{900D3785-F92A-46B4-BA36-FB26461FC533}" type="pres">
      <dgm:prSet presAssocID="{CBFEF3B8-52C6-43E9-B541-4E8A3593E13D}" presName="hierChild1" presStyleCnt="0">
        <dgm:presLayoutVars>
          <dgm:orgChart val="1"/>
          <dgm:chPref val="1"/>
          <dgm:dir/>
          <dgm:animOne val="branch"/>
          <dgm:animLvl val="lvl"/>
          <dgm:resizeHandles/>
        </dgm:presLayoutVars>
      </dgm:prSet>
      <dgm:spPr/>
    </dgm:pt>
    <dgm:pt modelId="{7607766B-08BB-4243-9C3A-7F84802DE1A8}" type="pres">
      <dgm:prSet presAssocID="{993FF69D-6810-4674-AD57-FA5947B90D7D}" presName="hierRoot1" presStyleCnt="0">
        <dgm:presLayoutVars>
          <dgm:hierBranch/>
        </dgm:presLayoutVars>
      </dgm:prSet>
      <dgm:spPr/>
    </dgm:pt>
    <dgm:pt modelId="{17A102BE-EE72-4AC2-B0E6-B93523CDF549}" type="pres">
      <dgm:prSet presAssocID="{993FF69D-6810-4674-AD57-FA5947B90D7D}" presName="rootComposite1" presStyleCnt="0"/>
      <dgm:spPr/>
    </dgm:pt>
    <dgm:pt modelId="{890A504C-EDC3-41EC-9166-6EA74265CC8F}" type="pres">
      <dgm:prSet presAssocID="{993FF69D-6810-4674-AD57-FA5947B90D7D}" presName="rootText1" presStyleLbl="node0" presStyleIdx="0" presStyleCnt="1" custScaleX="565955" custScaleY="280949" custLinFactNeighborX="59073" custLinFactNeighborY="2578">
        <dgm:presLayoutVars>
          <dgm:chPref val="3"/>
        </dgm:presLayoutVars>
      </dgm:prSet>
      <dgm:spPr/>
    </dgm:pt>
    <dgm:pt modelId="{7A879802-20D4-4D36-B39A-C8D3F0DCD24D}" type="pres">
      <dgm:prSet presAssocID="{993FF69D-6810-4674-AD57-FA5947B90D7D}" presName="rootConnector1" presStyleLbl="node1" presStyleIdx="0" presStyleCnt="0"/>
      <dgm:spPr/>
    </dgm:pt>
    <dgm:pt modelId="{89025D2B-DA1C-4D56-8B35-111C4DB536CF}" type="pres">
      <dgm:prSet presAssocID="{993FF69D-6810-4674-AD57-FA5947B90D7D}" presName="hierChild2" presStyleCnt="0"/>
      <dgm:spPr/>
    </dgm:pt>
    <dgm:pt modelId="{825FA914-F188-4CE1-96E1-B4C5D01FD029}" type="pres">
      <dgm:prSet presAssocID="{F0851B84-AE24-4BD5-8B46-AFA968CCDBF5}" presName="Name35" presStyleLbl="parChTrans1D2" presStyleIdx="0" presStyleCnt="4"/>
      <dgm:spPr/>
    </dgm:pt>
    <dgm:pt modelId="{A08F6D0A-5DA7-440C-805C-FDCC47069CAF}" type="pres">
      <dgm:prSet presAssocID="{00C01FED-853B-4DD8-B87D-1646CA05DBDB}" presName="hierRoot2" presStyleCnt="0">
        <dgm:presLayoutVars>
          <dgm:hierBranch/>
        </dgm:presLayoutVars>
      </dgm:prSet>
      <dgm:spPr/>
    </dgm:pt>
    <dgm:pt modelId="{357E3257-564C-4C8F-90B3-262B9D7821F4}" type="pres">
      <dgm:prSet presAssocID="{00C01FED-853B-4DD8-B87D-1646CA05DBDB}" presName="rootComposite" presStyleCnt="0"/>
      <dgm:spPr/>
    </dgm:pt>
    <dgm:pt modelId="{CEC289BB-9FE3-4D20-BF1F-E84158C4D446}" type="pres">
      <dgm:prSet presAssocID="{00C01FED-853B-4DD8-B87D-1646CA05DBDB}" presName="rootText" presStyleLbl="node2" presStyleIdx="0" presStyleCnt="4" custLinFactNeighborX="-12130" custLinFactNeighborY="-56253">
        <dgm:presLayoutVars>
          <dgm:chPref val="3"/>
        </dgm:presLayoutVars>
      </dgm:prSet>
      <dgm:spPr/>
    </dgm:pt>
    <dgm:pt modelId="{2A06F629-D697-4AFC-9281-2ED11A9737E6}" type="pres">
      <dgm:prSet presAssocID="{00C01FED-853B-4DD8-B87D-1646CA05DBDB}" presName="rootConnector" presStyleLbl="node2" presStyleIdx="0" presStyleCnt="4"/>
      <dgm:spPr/>
    </dgm:pt>
    <dgm:pt modelId="{501EC8B8-4167-4C21-BD1D-D49FF3FF722D}" type="pres">
      <dgm:prSet presAssocID="{00C01FED-853B-4DD8-B87D-1646CA05DBDB}" presName="hierChild4" presStyleCnt="0"/>
      <dgm:spPr/>
    </dgm:pt>
    <dgm:pt modelId="{DE9857E1-C7E8-446E-B935-08752F3D9F43}" type="pres">
      <dgm:prSet presAssocID="{00C01FED-853B-4DD8-B87D-1646CA05DBDB}" presName="hierChild5" presStyleCnt="0"/>
      <dgm:spPr/>
    </dgm:pt>
    <dgm:pt modelId="{64C0F544-CBD8-451D-BC67-00362551756E}" type="pres">
      <dgm:prSet presAssocID="{AA399E70-8393-4ACC-B0C3-84DAFDB11AF4}" presName="Name35" presStyleLbl="parChTrans1D2" presStyleIdx="1" presStyleCnt="4"/>
      <dgm:spPr/>
    </dgm:pt>
    <dgm:pt modelId="{0BDDCC03-B746-447A-B62A-5CF4C652F599}" type="pres">
      <dgm:prSet presAssocID="{7E85AD87-A32B-4C97-B908-FFDC8E4AAEFF}" presName="hierRoot2" presStyleCnt="0">
        <dgm:presLayoutVars>
          <dgm:hierBranch/>
        </dgm:presLayoutVars>
      </dgm:prSet>
      <dgm:spPr/>
    </dgm:pt>
    <dgm:pt modelId="{015DA8D2-2334-466B-BE73-A28E30F4DEE1}" type="pres">
      <dgm:prSet presAssocID="{7E85AD87-A32B-4C97-B908-FFDC8E4AAEFF}" presName="rootComposite" presStyleCnt="0"/>
      <dgm:spPr/>
    </dgm:pt>
    <dgm:pt modelId="{AA6FDC8D-87CD-4B81-8523-FC0BDEB4B62F}" type="pres">
      <dgm:prSet presAssocID="{7E85AD87-A32B-4C97-B908-FFDC8E4AAEFF}" presName="rootText" presStyleLbl="node2" presStyleIdx="1" presStyleCnt="4" custScaleX="123102" custScaleY="107015" custLinFactNeighborX="-6162" custLinFactNeighborY="-46157">
        <dgm:presLayoutVars>
          <dgm:chPref val="3"/>
        </dgm:presLayoutVars>
      </dgm:prSet>
      <dgm:spPr/>
    </dgm:pt>
    <dgm:pt modelId="{458E048E-255A-4BB0-A77C-0C78045A7E58}" type="pres">
      <dgm:prSet presAssocID="{7E85AD87-A32B-4C97-B908-FFDC8E4AAEFF}" presName="rootConnector" presStyleLbl="node2" presStyleIdx="1" presStyleCnt="4"/>
      <dgm:spPr/>
    </dgm:pt>
    <dgm:pt modelId="{625A53BB-611F-42F9-83B8-E400BFF6DE89}" type="pres">
      <dgm:prSet presAssocID="{7E85AD87-A32B-4C97-B908-FFDC8E4AAEFF}" presName="hierChild4" presStyleCnt="0"/>
      <dgm:spPr/>
    </dgm:pt>
    <dgm:pt modelId="{274DCB4A-C1F4-4812-8088-0643E9772DBD}" type="pres">
      <dgm:prSet presAssocID="{7E85AD87-A32B-4C97-B908-FFDC8E4AAEFF}" presName="hierChild5" presStyleCnt="0"/>
      <dgm:spPr/>
    </dgm:pt>
    <dgm:pt modelId="{85AC91B8-B080-4424-9291-62C61CD55A90}" type="pres">
      <dgm:prSet presAssocID="{2C4849DC-0D5E-4811-AC38-0B19E7D70177}" presName="Name35" presStyleLbl="parChTrans1D2" presStyleIdx="2" presStyleCnt="4"/>
      <dgm:spPr/>
    </dgm:pt>
    <dgm:pt modelId="{B742E6C3-DD01-4F82-BDDE-2604999C34B3}" type="pres">
      <dgm:prSet presAssocID="{6DC5FF31-0963-463F-9C43-0EDF4EE8BDE8}" presName="hierRoot2" presStyleCnt="0">
        <dgm:presLayoutVars>
          <dgm:hierBranch/>
        </dgm:presLayoutVars>
      </dgm:prSet>
      <dgm:spPr/>
    </dgm:pt>
    <dgm:pt modelId="{F4331E45-3479-464C-8FE5-60F558239C65}" type="pres">
      <dgm:prSet presAssocID="{6DC5FF31-0963-463F-9C43-0EDF4EE8BDE8}" presName="rootComposite" presStyleCnt="0"/>
      <dgm:spPr/>
    </dgm:pt>
    <dgm:pt modelId="{CB332544-627D-4CA6-9FCC-624C7C3C17A7}" type="pres">
      <dgm:prSet presAssocID="{6DC5FF31-0963-463F-9C43-0EDF4EE8BDE8}" presName="rootText" presStyleLbl="node2" presStyleIdx="2" presStyleCnt="4" custScaleX="142410" custScaleY="102360" custLinFactNeighborX="-10023" custLinFactNeighborY="-43366">
        <dgm:presLayoutVars>
          <dgm:chPref val="3"/>
        </dgm:presLayoutVars>
      </dgm:prSet>
      <dgm:spPr/>
    </dgm:pt>
    <dgm:pt modelId="{2F8F7BC9-3856-4D5E-B868-1159BC1A5219}" type="pres">
      <dgm:prSet presAssocID="{6DC5FF31-0963-463F-9C43-0EDF4EE8BDE8}" presName="rootConnector" presStyleLbl="node2" presStyleIdx="2" presStyleCnt="4"/>
      <dgm:spPr/>
    </dgm:pt>
    <dgm:pt modelId="{070298FB-1D50-44A1-A233-D315C532B0A8}" type="pres">
      <dgm:prSet presAssocID="{6DC5FF31-0963-463F-9C43-0EDF4EE8BDE8}" presName="hierChild4" presStyleCnt="0"/>
      <dgm:spPr/>
    </dgm:pt>
    <dgm:pt modelId="{A2DC5D49-61F1-4430-B0C4-0A9C7FDE9823}" type="pres">
      <dgm:prSet presAssocID="{6DC5FF31-0963-463F-9C43-0EDF4EE8BDE8}" presName="hierChild5" presStyleCnt="0"/>
      <dgm:spPr/>
    </dgm:pt>
    <dgm:pt modelId="{66AF24CB-FD10-49B1-B620-8C4B63D22F82}" type="pres">
      <dgm:prSet presAssocID="{E3EF5CDC-2B20-4673-A79B-58C401FE000B}" presName="Name35" presStyleLbl="parChTrans1D2" presStyleIdx="3" presStyleCnt="4"/>
      <dgm:spPr/>
    </dgm:pt>
    <dgm:pt modelId="{D4DF8A7F-C892-4C67-846A-C79EDC3937EB}" type="pres">
      <dgm:prSet presAssocID="{93E550BC-1C93-4A9A-B058-67E9F93A144E}" presName="hierRoot2" presStyleCnt="0">
        <dgm:presLayoutVars>
          <dgm:hierBranch/>
        </dgm:presLayoutVars>
      </dgm:prSet>
      <dgm:spPr/>
    </dgm:pt>
    <dgm:pt modelId="{B06E5A04-A57F-4D9F-B22A-8BA3457E2E87}" type="pres">
      <dgm:prSet presAssocID="{93E550BC-1C93-4A9A-B058-67E9F93A144E}" presName="rootComposite" presStyleCnt="0"/>
      <dgm:spPr/>
    </dgm:pt>
    <dgm:pt modelId="{77541807-A19E-4273-87B2-21DB7F23C4CB}" type="pres">
      <dgm:prSet presAssocID="{93E550BC-1C93-4A9A-B058-67E9F93A144E}" presName="rootText" presStyleLbl="node2" presStyleIdx="3" presStyleCnt="4" custScaleX="87380" custScaleY="107015" custLinFactNeighborX="121" custLinFactNeighborY="-33155">
        <dgm:presLayoutVars>
          <dgm:chPref val="3"/>
        </dgm:presLayoutVars>
      </dgm:prSet>
      <dgm:spPr/>
    </dgm:pt>
    <dgm:pt modelId="{CD0D3561-6C10-4F67-B554-13722C74FB4A}" type="pres">
      <dgm:prSet presAssocID="{93E550BC-1C93-4A9A-B058-67E9F93A144E}" presName="rootConnector" presStyleLbl="node2" presStyleIdx="3" presStyleCnt="4"/>
      <dgm:spPr/>
    </dgm:pt>
    <dgm:pt modelId="{65AE0E50-EBBB-4976-83BD-FF6341A869BB}" type="pres">
      <dgm:prSet presAssocID="{93E550BC-1C93-4A9A-B058-67E9F93A144E}" presName="hierChild4" presStyleCnt="0"/>
      <dgm:spPr/>
    </dgm:pt>
    <dgm:pt modelId="{596B4F8A-46D4-4B61-B16A-9E2E56A1F97C}" type="pres">
      <dgm:prSet presAssocID="{93E550BC-1C93-4A9A-B058-67E9F93A144E}" presName="hierChild5" presStyleCnt="0"/>
      <dgm:spPr/>
    </dgm:pt>
    <dgm:pt modelId="{E6141788-55FD-45A5-AC92-41512D65AC5D}" type="pres">
      <dgm:prSet presAssocID="{993FF69D-6810-4674-AD57-FA5947B90D7D}" presName="hierChild3" presStyleCnt="0"/>
      <dgm:spPr/>
    </dgm:pt>
  </dgm:ptLst>
  <dgm:cxnLst>
    <dgm:cxn modelId="{19CA5409-B88F-40EE-98F0-E57877B5E7F5}" type="presOf" srcId="{93E550BC-1C93-4A9A-B058-67E9F93A144E}" destId="{CD0D3561-6C10-4F67-B554-13722C74FB4A}" srcOrd="1" destOrd="0" presId="urn:microsoft.com/office/officeart/2005/8/layout/orgChart1"/>
    <dgm:cxn modelId="{936FCD0A-061C-4646-BD6C-EFE7DD743763}" type="presOf" srcId="{6DC5FF31-0963-463F-9C43-0EDF4EE8BDE8}" destId="{2F8F7BC9-3856-4D5E-B868-1159BC1A5219}" srcOrd="1" destOrd="0" presId="urn:microsoft.com/office/officeart/2005/8/layout/orgChart1"/>
    <dgm:cxn modelId="{9BE2BB11-EDDA-47D6-8B12-4F045A8BDB65}" srcId="{993FF69D-6810-4674-AD57-FA5947B90D7D}" destId="{00C01FED-853B-4DD8-B87D-1646CA05DBDB}" srcOrd="0" destOrd="0" parTransId="{F0851B84-AE24-4BD5-8B46-AFA968CCDBF5}" sibTransId="{20ACEFB3-641A-44E1-81DF-DBA4722856F0}"/>
    <dgm:cxn modelId="{60FD9431-D7FB-45A8-B605-43AE3C91A28D}" type="presOf" srcId="{00C01FED-853B-4DD8-B87D-1646CA05DBDB}" destId="{CEC289BB-9FE3-4D20-BF1F-E84158C4D446}" srcOrd="0" destOrd="0" presId="urn:microsoft.com/office/officeart/2005/8/layout/orgChart1"/>
    <dgm:cxn modelId="{52391E39-D1B9-4006-A0B8-9D13DF39CF40}" type="presOf" srcId="{AA399E70-8393-4ACC-B0C3-84DAFDB11AF4}" destId="{64C0F544-CBD8-451D-BC67-00362551756E}" srcOrd="0" destOrd="0" presId="urn:microsoft.com/office/officeart/2005/8/layout/orgChart1"/>
    <dgm:cxn modelId="{25520E5B-6A57-4902-BB8B-B2C6107E8862}" type="presOf" srcId="{F0851B84-AE24-4BD5-8B46-AFA968CCDBF5}" destId="{825FA914-F188-4CE1-96E1-B4C5D01FD029}" srcOrd="0" destOrd="0" presId="urn:microsoft.com/office/officeart/2005/8/layout/orgChart1"/>
    <dgm:cxn modelId="{F67C9A45-FC1E-4911-B9C9-0BBB3E013BD1}" type="presOf" srcId="{93E550BC-1C93-4A9A-B058-67E9F93A144E}" destId="{77541807-A19E-4273-87B2-21DB7F23C4CB}" srcOrd="0" destOrd="0" presId="urn:microsoft.com/office/officeart/2005/8/layout/orgChart1"/>
    <dgm:cxn modelId="{115C3E71-1B37-4A5A-8981-A1D8EE142DDD}" srcId="{993FF69D-6810-4674-AD57-FA5947B90D7D}" destId="{7E85AD87-A32B-4C97-B908-FFDC8E4AAEFF}" srcOrd="1" destOrd="0" parTransId="{AA399E70-8393-4ACC-B0C3-84DAFDB11AF4}" sibTransId="{8B4B392B-2996-4CC1-8975-507C15B9784C}"/>
    <dgm:cxn modelId="{30A9B173-F0DA-4E78-8841-3DF6700BDCD1}" type="presOf" srcId="{7E85AD87-A32B-4C97-B908-FFDC8E4AAEFF}" destId="{AA6FDC8D-87CD-4B81-8523-FC0BDEB4B62F}" srcOrd="0" destOrd="0" presId="urn:microsoft.com/office/officeart/2005/8/layout/orgChart1"/>
    <dgm:cxn modelId="{48A49679-16FE-4C40-8F0F-560101AB9B37}" type="presOf" srcId="{7E85AD87-A32B-4C97-B908-FFDC8E4AAEFF}" destId="{458E048E-255A-4BB0-A77C-0C78045A7E58}" srcOrd="1" destOrd="0" presId="urn:microsoft.com/office/officeart/2005/8/layout/orgChart1"/>
    <dgm:cxn modelId="{BD5A357C-4B5F-499B-8CAF-2BFD7239FA17}" type="presOf" srcId="{6DC5FF31-0963-463F-9C43-0EDF4EE8BDE8}" destId="{CB332544-627D-4CA6-9FCC-624C7C3C17A7}" srcOrd="0" destOrd="0" presId="urn:microsoft.com/office/officeart/2005/8/layout/orgChart1"/>
    <dgm:cxn modelId="{16DBB087-2B21-47D7-A5B3-6032C43ECA92}" srcId="{CBFEF3B8-52C6-43E9-B541-4E8A3593E13D}" destId="{993FF69D-6810-4674-AD57-FA5947B90D7D}" srcOrd="0" destOrd="0" parTransId="{649CAE4F-AB5D-4091-A448-B4F5102F9899}" sibTransId="{34FEEC2B-143B-4AD1-ABC5-318CEDB675F3}"/>
    <dgm:cxn modelId="{C7266B8E-FB03-48C6-9D79-6382BEA0D512}" type="presOf" srcId="{2C4849DC-0D5E-4811-AC38-0B19E7D70177}" destId="{85AC91B8-B080-4424-9291-62C61CD55A90}" srcOrd="0" destOrd="0" presId="urn:microsoft.com/office/officeart/2005/8/layout/orgChart1"/>
    <dgm:cxn modelId="{6FD54190-E647-441C-8DBA-B4932D03CF9D}" srcId="{993FF69D-6810-4674-AD57-FA5947B90D7D}" destId="{93E550BC-1C93-4A9A-B058-67E9F93A144E}" srcOrd="3" destOrd="0" parTransId="{E3EF5CDC-2B20-4673-A79B-58C401FE000B}" sibTransId="{0AAE069B-368C-4226-8EE9-85121019FB19}"/>
    <dgm:cxn modelId="{62E4CA9A-88E0-4C6E-970C-0E494688733B}" type="presOf" srcId="{CBFEF3B8-52C6-43E9-B541-4E8A3593E13D}" destId="{900D3785-F92A-46B4-BA36-FB26461FC533}" srcOrd="0" destOrd="0" presId="urn:microsoft.com/office/officeart/2005/8/layout/orgChart1"/>
    <dgm:cxn modelId="{BFDB57AC-8B22-4326-8B9D-39990FF0C052}" type="presOf" srcId="{00C01FED-853B-4DD8-B87D-1646CA05DBDB}" destId="{2A06F629-D697-4AFC-9281-2ED11A9737E6}" srcOrd="1" destOrd="0" presId="urn:microsoft.com/office/officeart/2005/8/layout/orgChart1"/>
    <dgm:cxn modelId="{321E20CE-12A7-4E13-9C8F-99646A45FDD2}" type="presOf" srcId="{993FF69D-6810-4674-AD57-FA5947B90D7D}" destId="{890A504C-EDC3-41EC-9166-6EA74265CC8F}" srcOrd="0" destOrd="0" presId="urn:microsoft.com/office/officeart/2005/8/layout/orgChart1"/>
    <dgm:cxn modelId="{582056D3-B899-4D2B-9FB7-B4E4CBDC9DA8}" type="presOf" srcId="{E3EF5CDC-2B20-4673-A79B-58C401FE000B}" destId="{66AF24CB-FD10-49B1-B620-8C4B63D22F82}" srcOrd="0" destOrd="0" presId="urn:microsoft.com/office/officeart/2005/8/layout/orgChart1"/>
    <dgm:cxn modelId="{8E89F0F1-F1CC-465E-B7FB-DA5E5D2C45FD}" srcId="{993FF69D-6810-4674-AD57-FA5947B90D7D}" destId="{6DC5FF31-0963-463F-9C43-0EDF4EE8BDE8}" srcOrd="2" destOrd="0" parTransId="{2C4849DC-0D5E-4811-AC38-0B19E7D70177}" sibTransId="{0C5550CB-6BB0-4319-ADB6-E35659ECF101}"/>
    <dgm:cxn modelId="{3919C5F8-C73B-42FD-BC47-27FD90A0DC11}" type="presOf" srcId="{993FF69D-6810-4674-AD57-FA5947B90D7D}" destId="{7A879802-20D4-4D36-B39A-C8D3F0DCD24D}" srcOrd="1" destOrd="0" presId="urn:microsoft.com/office/officeart/2005/8/layout/orgChart1"/>
    <dgm:cxn modelId="{BEF8EB98-672F-4973-9404-BEFDCA73AC18}" type="presParOf" srcId="{900D3785-F92A-46B4-BA36-FB26461FC533}" destId="{7607766B-08BB-4243-9C3A-7F84802DE1A8}" srcOrd="0" destOrd="0" presId="urn:microsoft.com/office/officeart/2005/8/layout/orgChart1"/>
    <dgm:cxn modelId="{93F91713-CBB1-4EE5-B88A-A10EF0C184F9}" type="presParOf" srcId="{7607766B-08BB-4243-9C3A-7F84802DE1A8}" destId="{17A102BE-EE72-4AC2-B0E6-B93523CDF549}" srcOrd="0" destOrd="0" presId="urn:microsoft.com/office/officeart/2005/8/layout/orgChart1"/>
    <dgm:cxn modelId="{F281A3CA-4030-43E4-9817-40C2D93CA574}" type="presParOf" srcId="{17A102BE-EE72-4AC2-B0E6-B93523CDF549}" destId="{890A504C-EDC3-41EC-9166-6EA74265CC8F}" srcOrd="0" destOrd="0" presId="urn:microsoft.com/office/officeart/2005/8/layout/orgChart1"/>
    <dgm:cxn modelId="{1C182B6B-DFF7-4B90-9EF4-A4391D35F343}" type="presParOf" srcId="{17A102BE-EE72-4AC2-B0E6-B93523CDF549}" destId="{7A879802-20D4-4D36-B39A-C8D3F0DCD24D}" srcOrd="1" destOrd="0" presId="urn:microsoft.com/office/officeart/2005/8/layout/orgChart1"/>
    <dgm:cxn modelId="{027E2419-87E6-44BD-8BC0-ECEE556B805C}" type="presParOf" srcId="{7607766B-08BB-4243-9C3A-7F84802DE1A8}" destId="{89025D2B-DA1C-4D56-8B35-111C4DB536CF}" srcOrd="1" destOrd="0" presId="urn:microsoft.com/office/officeart/2005/8/layout/orgChart1"/>
    <dgm:cxn modelId="{4CCF1988-F804-4C49-A478-8872E9FC8F16}" type="presParOf" srcId="{89025D2B-DA1C-4D56-8B35-111C4DB536CF}" destId="{825FA914-F188-4CE1-96E1-B4C5D01FD029}" srcOrd="0" destOrd="0" presId="urn:microsoft.com/office/officeart/2005/8/layout/orgChart1"/>
    <dgm:cxn modelId="{3B524BB0-A21A-4DFD-8015-F944E90A5D32}" type="presParOf" srcId="{89025D2B-DA1C-4D56-8B35-111C4DB536CF}" destId="{A08F6D0A-5DA7-440C-805C-FDCC47069CAF}" srcOrd="1" destOrd="0" presId="urn:microsoft.com/office/officeart/2005/8/layout/orgChart1"/>
    <dgm:cxn modelId="{14BCC411-7B50-460E-A7E7-3392F8307461}" type="presParOf" srcId="{A08F6D0A-5DA7-440C-805C-FDCC47069CAF}" destId="{357E3257-564C-4C8F-90B3-262B9D7821F4}" srcOrd="0" destOrd="0" presId="urn:microsoft.com/office/officeart/2005/8/layout/orgChart1"/>
    <dgm:cxn modelId="{568C8211-126E-4EC5-ABD9-86C57315772E}" type="presParOf" srcId="{357E3257-564C-4C8F-90B3-262B9D7821F4}" destId="{CEC289BB-9FE3-4D20-BF1F-E84158C4D446}" srcOrd="0" destOrd="0" presId="urn:microsoft.com/office/officeart/2005/8/layout/orgChart1"/>
    <dgm:cxn modelId="{32B705CA-AE9C-42C5-9C44-E42F47D1915C}" type="presParOf" srcId="{357E3257-564C-4C8F-90B3-262B9D7821F4}" destId="{2A06F629-D697-4AFC-9281-2ED11A9737E6}" srcOrd="1" destOrd="0" presId="urn:microsoft.com/office/officeart/2005/8/layout/orgChart1"/>
    <dgm:cxn modelId="{DFE8153B-F3FC-4C40-B1F1-0F937174237F}" type="presParOf" srcId="{A08F6D0A-5DA7-440C-805C-FDCC47069CAF}" destId="{501EC8B8-4167-4C21-BD1D-D49FF3FF722D}" srcOrd="1" destOrd="0" presId="urn:microsoft.com/office/officeart/2005/8/layout/orgChart1"/>
    <dgm:cxn modelId="{8C9F84EB-87F6-4A79-9A96-EF94D80784E8}" type="presParOf" srcId="{A08F6D0A-5DA7-440C-805C-FDCC47069CAF}" destId="{DE9857E1-C7E8-446E-B935-08752F3D9F43}" srcOrd="2" destOrd="0" presId="urn:microsoft.com/office/officeart/2005/8/layout/orgChart1"/>
    <dgm:cxn modelId="{838F6BAC-6898-4027-B05D-CE763A9E4017}" type="presParOf" srcId="{89025D2B-DA1C-4D56-8B35-111C4DB536CF}" destId="{64C0F544-CBD8-451D-BC67-00362551756E}" srcOrd="2" destOrd="0" presId="urn:microsoft.com/office/officeart/2005/8/layout/orgChart1"/>
    <dgm:cxn modelId="{CD24E30F-25A9-4C69-8F50-0124987A0EB8}" type="presParOf" srcId="{89025D2B-DA1C-4D56-8B35-111C4DB536CF}" destId="{0BDDCC03-B746-447A-B62A-5CF4C652F599}" srcOrd="3" destOrd="0" presId="urn:microsoft.com/office/officeart/2005/8/layout/orgChart1"/>
    <dgm:cxn modelId="{4BB757DF-7617-4418-A571-0469EE268900}" type="presParOf" srcId="{0BDDCC03-B746-447A-B62A-5CF4C652F599}" destId="{015DA8D2-2334-466B-BE73-A28E30F4DEE1}" srcOrd="0" destOrd="0" presId="urn:microsoft.com/office/officeart/2005/8/layout/orgChart1"/>
    <dgm:cxn modelId="{A0F2CECA-43D0-4061-9E80-A3DC22369AD2}" type="presParOf" srcId="{015DA8D2-2334-466B-BE73-A28E30F4DEE1}" destId="{AA6FDC8D-87CD-4B81-8523-FC0BDEB4B62F}" srcOrd="0" destOrd="0" presId="urn:microsoft.com/office/officeart/2005/8/layout/orgChart1"/>
    <dgm:cxn modelId="{BEB7A265-E805-4898-AD05-7B9E62444843}" type="presParOf" srcId="{015DA8D2-2334-466B-BE73-A28E30F4DEE1}" destId="{458E048E-255A-4BB0-A77C-0C78045A7E58}" srcOrd="1" destOrd="0" presId="urn:microsoft.com/office/officeart/2005/8/layout/orgChart1"/>
    <dgm:cxn modelId="{E81B97A6-74B2-4A39-8225-812E356CCCAD}" type="presParOf" srcId="{0BDDCC03-B746-447A-B62A-5CF4C652F599}" destId="{625A53BB-611F-42F9-83B8-E400BFF6DE89}" srcOrd="1" destOrd="0" presId="urn:microsoft.com/office/officeart/2005/8/layout/orgChart1"/>
    <dgm:cxn modelId="{82158142-3E67-4620-BB65-F9ED5B566720}" type="presParOf" srcId="{0BDDCC03-B746-447A-B62A-5CF4C652F599}" destId="{274DCB4A-C1F4-4812-8088-0643E9772DBD}" srcOrd="2" destOrd="0" presId="urn:microsoft.com/office/officeart/2005/8/layout/orgChart1"/>
    <dgm:cxn modelId="{F7F00E12-CA91-4777-B43C-5C18F7DC9940}" type="presParOf" srcId="{89025D2B-DA1C-4D56-8B35-111C4DB536CF}" destId="{85AC91B8-B080-4424-9291-62C61CD55A90}" srcOrd="4" destOrd="0" presId="urn:microsoft.com/office/officeart/2005/8/layout/orgChart1"/>
    <dgm:cxn modelId="{77B253D5-CB20-4DD9-99BC-39FD96A79E87}" type="presParOf" srcId="{89025D2B-DA1C-4D56-8B35-111C4DB536CF}" destId="{B742E6C3-DD01-4F82-BDDE-2604999C34B3}" srcOrd="5" destOrd="0" presId="urn:microsoft.com/office/officeart/2005/8/layout/orgChart1"/>
    <dgm:cxn modelId="{575DEF45-92D6-4892-9BF4-74DD16FFC3A2}" type="presParOf" srcId="{B742E6C3-DD01-4F82-BDDE-2604999C34B3}" destId="{F4331E45-3479-464C-8FE5-60F558239C65}" srcOrd="0" destOrd="0" presId="urn:microsoft.com/office/officeart/2005/8/layout/orgChart1"/>
    <dgm:cxn modelId="{CB683CC9-1B20-410B-9605-A5C401019FEC}" type="presParOf" srcId="{F4331E45-3479-464C-8FE5-60F558239C65}" destId="{CB332544-627D-4CA6-9FCC-624C7C3C17A7}" srcOrd="0" destOrd="0" presId="urn:microsoft.com/office/officeart/2005/8/layout/orgChart1"/>
    <dgm:cxn modelId="{F45CDE97-01A4-4B39-9EB8-C406845EA4CB}" type="presParOf" srcId="{F4331E45-3479-464C-8FE5-60F558239C65}" destId="{2F8F7BC9-3856-4D5E-B868-1159BC1A5219}" srcOrd="1" destOrd="0" presId="urn:microsoft.com/office/officeart/2005/8/layout/orgChart1"/>
    <dgm:cxn modelId="{9251B140-1E10-4756-BDD6-CC6ADAAE9945}" type="presParOf" srcId="{B742E6C3-DD01-4F82-BDDE-2604999C34B3}" destId="{070298FB-1D50-44A1-A233-D315C532B0A8}" srcOrd="1" destOrd="0" presId="urn:microsoft.com/office/officeart/2005/8/layout/orgChart1"/>
    <dgm:cxn modelId="{EBA1B5A3-536F-453E-BEFF-E65B4525B2CA}" type="presParOf" srcId="{B742E6C3-DD01-4F82-BDDE-2604999C34B3}" destId="{A2DC5D49-61F1-4430-B0C4-0A9C7FDE9823}" srcOrd="2" destOrd="0" presId="urn:microsoft.com/office/officeart/2005/8/layout/orgChart1"/>
    <dgm:cxn modelId="{87B14B7C-DDEB-4402-84A1-EFBDCDD9E65A}" type="presParOf" srcId="{89025D2B-DA1C-4D56-8B35-111C4DB536CF}" destId="{66AF24CB-FD10-49B1-B620-8C4B63D22F82}" srcOrd="6" destOrd="0" presId="urn:microsoft.com/office/officeart/2005/8/layout/orgChart1"/>
    <dgm:cxn modelId="{64461EAE-5A23-4E61-8288-BDFAA7B52332}" type="presParOf" srcId="{89025D2B-DA1C-4D56-8B35-111C4DB536CF}" destId="{D4DF8A7F-C892-4C67-846A-C79EDC3937EB}" srcOrd="7" destOrd="0" presId="urn:microsoft.com/office/officeart/2005/8/layout/orgChart1"/>
    <dgm:cxn modelId="{08A4EB9A-1F9B-4EB1-8360-120A3F3CE499}" type="presParOf" srcId="{D4DF8A7F-C892-4C67-846A-C79EDC3937EB}" destId="{B06E5A04-A57F-4D9F-B22A-8BA3457E2E87}" srcOrd="0" destOrd="0" presId="urn:microsoft.com/office/officeart/2005/8/layout/orgChart1"/>
    <dgm:cxn modelId="{DDDCE4EC-EEAF-4B9E-AF77-81A494DD9B6D}" type="presParOf" srcId="{B06E5A04-A57F-4D9F-B22A-8BA3457E2E87}" destId="{77541807-A19E-4273-87B2-21DB7F23C4CB}" srcOrd="0" destOrd="0" presId="urn:microsoft.com/office/officeart/2005/8/layout/orgChart1"/>
    <dgm:cxn modelId="{935CB8E8-A5E4-4C4F-BA65-A6A9D39F8445}" type="presParOf" srcId="{B06E5A04-A57F-4D9F-B22A-8BA3457E2E87}" destId="{CD0D3561-6C10-4F67-B554-13722C74FB4A}" srcOrd="1" destOrd="0" presId="urn:microsoft.com/office/officeart/2005/8/layout/orgChart1"/>
    <dgm:cxn modelId="{F490B739-2D30-436E-99A0-47EBB86461DE}" type="presParOf" srcId="{D4DF8A7F-C892-4C67-846A-C79EDC3937EB}" destId="{65AE0E50-EBBB-4976-83BD-FF6341A869BB}" srcOrd="1" destOrd="0" presId="urn:microsoft.com/office/officeart/2005/8/layout/orgChart1"/>
    <dgm:cxn modelId="{0240338A-DEA9-44D0-A8C7-60DCD2C9070F}" type="presParOf" srcId="{D4DF8A7F-C892-4C67-846A-C79EDC3937EB}" destId="{596B4F8A-46D4-4B61-B16A-9E2E56A1F97C}" srcOrd="2" destOrd="0" presId="urn:microsoft.com/office/officeart/2005/8/layout/orgChart1"/>
    <dgm:cxn modelId="{A7594C7B-B3BE-4D41-8178-36B70A67036A}" type="presParOf" srcId="{7607766B-08BB-4243-9C3A-7F84802DE1A8}" destId="{E6141788-55FD-45A5-AC92-41512D65AC5D}" srcOrd="2" destOrd="0" presId="urn:microsoft.com/office/officeart/2005/8/layout/orgChar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AE13FD-54D6-4AAB-AFD0-6B7B0984E24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5B187B38-99E8-4A96-AA39-532FA41C9D8B}">
      <dgm:prSet phldrT="[Text]" custT="1"/>
      <dgm:spPr>
        <a:xfrm>
          <a:off x="2838651" y="5"/>
          <a:ext cx="1027211" cy="943374"/>
        </a:xfrm>
        <a:solidFill>
          <a:srgbClr val="EEECE1"/>
        </a:solidFill>
        <a:ln w="25400" cap="flat" cmpd="sng" algn="ctr">
          <a:solidFill>
            <a:sysClr val="window" lastClr="FFFFFF">
              <a:hueOff val="0"/>
              <a:satOff val="0"/>
              <a:lumOff val="0"/>
              <a:alphaOff val="0"/>
            </a:sysClr>
          </a:solidFill>
          <a:prstDash val="solid"/>
        </a:ln>
        <a:effectLst/>
      </dgm:spPr>
      <dgm:t>
        <a:bodyPr/>
        <a:lstStyle/>
        <a:p>
          <a:r>
            <a:rPr lang="en-US" sz="1000" b="1" dirty="0">
              <a:solidFill>
                <a:sysClr val="windowText" lastClr="000000"/>
              </a:solidFill>
              <a:latin typeface="Calibri"/>
              <a:ea typeface="+mn-ea"/>
              <a:cs typeface="+mn-cs"/>
            </a:rPr>
            <a:t>Language By Mouth</a:t>
          </a:r>
          <a:r>
            <a:rPr lang="en-US" sz="700" b="1" dirty="0">
              <a:solidFill>
                <a:sysClr val="window" lastClr="FFFFFF"/>
              </a:solidFill>
              <a:latin typeface="Calibri"/>
              <a:ea typeface="+mn-ea"/>
              <a:cs typeface="+mn-cs"/>
            </a:rPr>
            <a:t>: </a:t>
          </a:r>
        </a:p>
        <a:p>
          <a:r>
            <a:rPr lang="en-US" sz="700" dirty="0">
              <a:solidFill>
                <a:sysClr val="windowText" lastClr="000000"/>
              </a:solidFill>
              <a:latin typeface="Calibri"/>
              <a:ea typeface="+mn-ea"/>
              <a:cs typeface="+mn-cs"/>
            </a:rPr>
            <a:t>Subword</a:t>
          </a:r>
        </a:p>
        <a:p>
          <a:r>
            <a:rPr lang="en-US" sz="700" dirty="0">
              <a:solidFill>
                <a:sysClr val="windowText" lastClr="000000"/>
              </a:solidFill>
              <a:latin typeface="Calibri"/>
              <a:ea typeface="+mn-ea"/>
              <a:cs typeface="+mn-cs"/>
            </a:rPr>
            <a:t>Spoken Words</a:t>
          </a:r>
        </a:p>
        <a:p>
          <a:r>
            <a:rPr lang="en-US" sz="700" dirty="0">
              <a:solidFill>
                <a:sysClr val="windowText" lastClr="000000"/>
              </a:solidFill>
              <a:latin typeface="Calibri"/>
              <a:ea typeface="+mn-ea"/>
              <a:cs typeface="+mn-cs"/>
            </a:rPr>
            <a:t>Multi-Word</a:t>
          </a:r>
        </a:p>
        <a:p>
          <a:r>
            <a:rPr lang="en-US" sz="700" dirty="0">
              <a:solidFill>
                <a:sysClr val="windowText" lastClr="000000"/>
              </a:solidFill>
              <a:latin typeface="Calibri"/>
              <a:ea typeface="+mn-ea"/>
              <a:cs typeface="+mn-cs"/>
            </a:rPr>
            <a:t>Text--Multi-Utterances</a:t>
          </a:r>
        </a:p>
      </dgm:t>
    </dgm:pt>
    <dgm:pt modelId="{1735E136-E994-4F4C-9346-452F5CC3A846}" type="parTrans" cxnId="{C5DB429C-4B4E-4E54-B7AB-43065BF6C2CD}">
      <dgm:prSet/>
      <dgm:spPr/>
      <dgm:t>
        <a:bodyPr/>
        <a:lstStyle/>
        <a:p>
          <a:endParaRPr lang="en-US"/>
        </a:p>
      </dgm:t>
    </dgm:pt>
    <dgm:pt modelId="{58FDC4D6-49BC-4DF1-B2BB-B9E797BD841A}" type="sibTrans" cxnId="{C5DB429C-4B4E-4E54-B7AB-43065BF6C2CD}">
      <dgm:prSet/>
      <dgm:spPr>
        <a:xfrm>
          <a:off x="1873810" y="437650"/>
          <a:ext cx="2926426" cy="2926426"/>
        </a:xfrm>
        <a:solidFill>
          <a:srgbClr val="EEECE1"/>
        </a:solidFill>
        <a:ln>
          <a:noFill/>
        </a:ln>
        <a:effectLst/>
      </dgm:spPr>
      <dgm:t>
        <a:bodyPr/>
        <a:lstStyle/>
        <a:p>
          <a:endParaRPr lang="en-US"/>
        </a:p>
      </dgm:t>
    </dgm:pt>
    <dgm:pt modelId="{C3B9EF1D-2AFA-4322-85F8-2FBBFE4A5A2F}">
      <dgm:prSet phldrT="[Text]" custT="1"/>
      <dgm:spPr>
        <a:xfrm>
          <a:off x="4294573" y="1422649"/>
          <a:ext cx="943374" cy="943374"/>
        </a:xfrm>
        <a:solidFill>
          <a:srgbClr val="EEECE1"/>
        </a:solidFill>
        <a:ln w="25400" cap="flat" cmpd="sng" algn="ctr">
          <a:solidFill>
            <a:sysClr val="window" lastClr="FFFFFF">
              <a:hueOff val="0"/>
              <a:satOff val="0"/>
              <a:lumOff val="0"/>
              <a:alphaOff val="0"/>
            </a:sysClr>
          </a:solidFill>
          <a:prstDash val="solid"/>
        </a:ln>
        <a:effectLst/>
      </dgm:spPr>
      <dgm:t>
        <a:bodyPr/>
        <a:lstStyle/>
        <a:p>
          <a:r>
            <a:rPr lang="en-US" sz="1050" b="1" dirty="0">
              <a:solidFill>
                <a:sysClr val="windowText" lastClr="000000"/>
              </a:solidFill>
              <a:latin typeface="Calibri"/>
              <a:ea typeface="+mn-ea"/>
              <a:cs typeface="+mn-cs"/>
            </a:rPr>
            <a:t>Language By Hand</a:t>
          </a:r>
          <a:r>
            <a:rPr lang="en-US" sz="600" dirty="0">
              <a:solidFill>
                <a:sysClr val="windowText" lastClr="000000"/>
              </a:solidFill>
              <a:latin typeface="Calibri"/>
              <a:ea typeface="+mn-ea"/>
              <a:cs typeface="+mn-cs"/>
            </a:rPr>
            <a:t>:</a:t>
          </a:r>
        </a:p>
        <a:p>
          <a:r>
            <a:rPr lang="en-US" sz="600" dirty="0">
              <a:solidFill>
                <a:sysClr val="windowText" lastClr="000000"/>
              </a:solidFill>
              <a:latin typeface="Calibri"/>
              <a:ea typeface="+mn-ea"/>
              <a:cs typeface="+mn-cs"/>
            </a:rPr>
            <a:t>Subword</a:t>
          </a:r>
        </a:p>
        <a:p>
          <a:r>
            <a:rPr lang="en-US" sz="600" dirty="0">
              <a:solidFill>
                <a:sysClr val="windowText" lastClr="000000"/>
              </a:solidFill>
              <a:latin typeface="Calibri"/>
              <a:ea typeface="+mn-ea"/>
              <a:cs typeface="+mn-cs"/>
            </a:rPr>
            <a:t>Written Words</a:t>
          </a:r>
        </a:p>
        <a:p>
          <a:r>
            <a:rPr lang="en-US" sz="600" dirty="0">
              <a:solidFill>
                <a:sysClr val="windowText" lastClr="000000"/>
              </a:solidFill>
              <a:latin typeface="Calibri"/>
              <a:ea typeface="+mn-ea"/>
              <a:cs typeface="+mn-cs"/>
            </a:rPr>
            <a:t>Mutli-Word</a:t>
          </a:r>
        </a:p>
        <a:p>
          <a:r>
            <a:rPr lang="en-US" sz="600" dirty="0">
              <a:solidFill>
                <a:sysClr val="windowText" lastClr="000000"/>
              </a:solidFill>
              <a:latin typeface="Calibri"/>
              <a:ea typeface="+mn-ea"/>
              <a:cs typeface="+mn-cs"/>
            </a:rPr>
            <a:t>Text--Multi Sentences</a:t>
          </a:r>
        </a:p>
      </dgm:t>
    </dgm:pt>
    <dgm:pt modelId="{6B996670-E229-4017-AC32-956DF8A45C46}" type="parTrans" cxnId="{21B9DBE1-F4D7-4F7A-8709-E2EFEB6CD3FD}">
      <dgm:prSet/>
      <dgm:spPr/>
      <dgm:t>
        <a:bodyPr/>
        <a:lstStyle/>
        <a:p>
          <a:endParaRPr lang="en-US"/>
        </a:p>
      </dgm:t>
    </dgm:pt>
    <dgm:pt modelId="{6A79C741-F572-4D90-B97D-30DA022FCBA3}" type="sibTrans" cxnId="{21B9DBE1-F4D7-4F7A-8709-E2EFEB6CD3FD}">
      <dgm:prSet/>
      <dgm:spPr>
        <a:xfrm>
          <a:off x="1873821" y="439733"/>
          <a:ext cx="2926426" cy="2926426"/>
        </a:xfrm>
        <a:solidFill>
          <a:srgbClr val="EEECE1"/>
        </a:solidFill>
        <a:ln>
          <a:noFill/>
        </a:ln>
        <a:effectLst/>
      </dgm:spPr>
      <dgm:t>
        <a:bodyPr/>
        <a:lstStyle/>
        <a:p>
          <a:endParaRPr lang="en-US"/>
        </a:p>
      </dgm:t>
    </dgm:pt>
    <dgm:pt modelId="{F85BF7B0-EB75-4CCC-B5D6-9B5065CF5B74}">
      <dgm:prSet phldrT="[Text]" custT="1"/>
      <dgm:spPr>
        <a:xfrm>
          <a:off x="2918667" y="2859516"/>
          <a:ext cx="943374" cy="943374"/>
        </a:xfrm>
        <a:solidFill>
          <a:srgbClr val="EEECE1"/>
        </a:solidFill>
        <a:ln w="25400" cap="flat" cmpd="sng" algn="ctr">
          <a:solidFill>
            <a:sysClr val="window" lastClr="FFFFFF">
              <a:hueOff val="0"/>
              <a:satOff val="0"/>
              <a:lumOff val="0"/>
              <a:alphaOff val="0"/>
            </a:sysClr>
          </a:solidFill>
          <a:prstDash val="solid"/>
        </a:ln>
        <a:effectLst/>
      </dgm:spPr>
      <dgm:t>
        <a:bodyPr/>
        <a:lstStyle/>
        <a:p>
          <a:r>
            <a:rPr lang="en-US" sz="1000" b="1" dirty="0">
              <a:solidFill>
                <a:sysClr val="windowText" lastClr="000000"/>
              </a:solidFill>
              <a:latin typeface="Calibri"/>
              <a:ea typeface="+mn-ea"/>
              <a:cs typeface="+mn-cs"/>
            </a:rPr>
            <a:t>Language By Eye:</a:t>
          </a:r>
        </a:p>
        <a:p>
          <a:r>
            <a:rPr lang="en-US" sz="700" dirty="0" err="1">
              <a:solidFill>
                <a:sysClr val="windowText" lastClr="000000"/>
              </a:solidFill>
              <a:latin typeface="Calibri"/>
              <a:ea typeface="+mn-ea"/>
              <a:cs typeface="+mn-cs"/>
            </a:rPr>
            <a:t>Subword</a:t>
          </a:r>
          <a:endParaRPr lang="en-US" sz="700" dirty="0">
            <a:solidFill>
              <a:sysClr val="windowText" lastClr="000000"/>
            </a:solidFill>
            <a:latin typeface="Calibri"/>
            <a:ea typeface="+mn-ea"/>
            <a:cs typeface="+mn-cs"/>
          </a:endParaRPr>
        </a:p>
        <a:p>
          <a:r>
            <a:rPr lang="en-US" sz="700" dirty="0">
              <a:solidFill>
                <a:sysClr val="windowText" lastClr="000000"/>
              </a:solidFill>
              <a:latin typeface="Calibri"/>
              <a:ea typeface="+mn-ea"/>
              <a:cs typeface="+mn-cs"/>
            </a:rPr>
            <a:t>Viewed Words</a:t>
          </a:r>
        </a:p>
        <a:p>
          <a:r>
            <a:rPr lang="en-US" sz="700" dirty="0">
              <a:solidFill>
                <a:sysClr val="windowText" lastClr="000000"/>
              </a:solidFill>
              <a:latin typeface="Calibri"/>
              <a:ea typeface="+mn-ea"/>
              <a:cs typeface="+mn-cs"/>
            </a:rPr>
            <a:t>Multi-Word</a:t>
          </a:r>
        </a:p>
        <a:p>
          <a:r>
            <a:rPr lang="en-US" sz="700" dirty="0">
              <a:solidFill>
                <a:sysClr val="windowText" lastClr="000000"/>
              </a:solidFill>
              <a:latin typeface="Calibri"/>
              <a:ea typeface="+mn-ea"/>
              <a:cs typeface="+mn-cs"/>
            </a:rPr>
            <a:t>Text--Multi-</a:t>
          </a:r>
          <a:r>
            <a:rPr lang="en-US" sz="700" dirty="0" err="1">
              <a:solidFill>
                <a:sysClr val="windowText" lastClr="000000"/>
              </a:solidFill>
              <a:latin typeface="Calibri"/>
              <a:ea typeface="+mn-ea"/>
              <a:cs typeface="+mn-cs"/>
            </a:rPr>
            <a:t>Sentencess</a:t>
          </a:r>
          <a:endParaRPr lang="en-US" sz="700" dirty="0">
            <a:solidFill>
              <a:sysClr val="windowText" lastClr="000000"/>
            </a:solidFill>
            <a:latin typeface="Calibri"/>
            <a:ea typeface="+mn-ea"/>
            <a:cs typeface="+mn-cs"/>
          </a:endParaRPr>
        </a:p>
      </dgm:t>
    </dgm:pt>
    <dgm:pt modelId="{6D6DF7DB-7B35-46CC-8CF6-0A1B10E525CD}" type="parTrans" cxnId="{A9E633F6-293E-441A-B511-CC19AFD7A979}">
      <dgm:prSet/>
      <dgm:spPr/>
      <dgm:t>
        <a:bodyPr/>
        <a:lstStyle/>
        <a:p>
          <a:endParaRPr lang="en-US"/>
        </a:p>
      </dgm:t>
    </dgm:pt>
    <dgm:pt modelId="{85E2D2B1-307C-4EE9-AF62-48956BA4DF45}" type="sibTrans" cxnId="{A9E633F6-293E-441A-B511-CC19AFD7A979}">
      <dgm:prSet/>
      <dgm:spPr>
        <a:xfrm>
          <a:off x="1927141" y="438738"/>
          <a:ext cx="2926426" cy="2926426"/>
        </a:xfrm>
        <a:solidFill>
          <a:srgbClr val="EEECE1"/>
        </a:solidFill>
        <a:ln>
          <a:noFill/>
        </a:ln>
        <a:effectLst/>
      </dgm:spPr>
      <dgm:t>
        <a:bodyPr/>
        <a:lstStyle/>
        <a:p>
          <a:endParaRPr lang="en-US"/>
        </a:p>
      </dgm:t>
    </dgm:pt>
    <dgm:pt modelId="{BC3FA251-1F57-4C0D-A981-E9507DDD76C1}">
      <dgm:prSet phldrT="[Text]" custT="1"/>
      <dgm:spPr>
        <a:xfrm>
          <a:off x="1456978" y="1430264"/>
          <a:ext cx="1008249" cy="943374"/>
        </a:xfrm>
        <a:solidFill>
          <a:srgbClr val="EEECE1"/>
        </a:solidFill>
        <a:ln w="25400" cap="flat" cmpd="sng" algn="ctr">
          <a:solidFill>
            <a:sysClr val="window" lastClr="FFFFFF">
              <a:hueOff val="0"/>
              <a:satOff val="0"/>
              <a:lumOff val="0"/>
              <a:alphaOff val="0"/>
            </a:sysClr>
          </a:solidFill>
          <a:prstDash val="solid"/>
        </a:ln>
        <a:effectLst/>
      </dgm:spPr>
      <dgm:t>
        <a:bodyPr/>
        <a:lstStyle/>
        <a:p>
          <a:r>
            <a:rPr lang="en-US" sz="1000" b="1">
              <a:solidFill>
                <a:sysClr val="windowText" lastClr="000000"/>
              </a:solidFill>
              <a:latin typeface="Calibri"/>
              <a:ea typeface="+mn-ea"/>
              <a:cs typeface="+mn-cs"/>
            </a:rPr>
            <a:t>Language By Ear </a:t>
          </a:r>
          <a:r>
            <a:rPr lang="en-US" sz="700" b="1">
              <a:solidFill>
                <a:sysClr val="windowText" lastClr="000000"/>
              </a:solidFill>
              <a:latin typeface="Calibri"/>
              <a:ea typeface="+mn-ea"/>
              <a:cs typeface="+mn-cs"/>
            </a:rPr>
            <a:t>:</a:t>
          </a:r>
        </a:p>
        <a:p>
          <a:r>
            <a:rPr lang="en-US" sz="700">
              <a:solidFill>
                <a:sysClr val="windowText" lastClr="000000"/>
              </a:solidFill>
              <a:latin typeface="Calibri"/>
              <a:ea typeface="+mn-ea"/>
              <a:cs typeface="+mn-cs"/>
            </a:rPr>
            <a:t>Subword</a:t>
          </a:r>
        </a:p>
        <a:p>
          <a:r>
            <a:rPr lang="en-US" sz="700">
              <a:solidFill>
                <a:sysClr val="windowText" lastClr="000000"/>
              </a:solidFill>
              <a:latin typeface="Calibri"/>
              <a:ea typeface="+mn-ea"/>
              <a:cs typeface="+mn-cs"/>
            </a:rPr>
            <a:t>Heard Words</a:t>
          </a:r>
        </a:p>
        <a:p>
          <a:r>
            <a:rPr lang="en-US" sz="700">
              <a:solidFill>
                <a:sysClr val="windowText" lastClr="000000"/>
              </a:solidFill>
              <a:latin typeface="Calibri"/>
              <a:ea typeface="+mn-ea"/>
              <a:cs typeface="+mn-cs"/>
            </a:rPr>
            <a:t>Multi-Word</a:t>
          </a:r>
        </a:p>
        <a:p>
          <a:r>
            <a:rPr lang="en-US" sz="700">
              <a:solidFill>
                <a:sysClr val="windowText" lastClr="000000"/>
              </a:solidFill>
              <a:latin typeface="Calibri"/>
              <a:ea typeface="+mn-ea"/>
              <a:cs typeface="+mn-cs"/>
            </a:rPr>
            <a:t>Text--Multi-Utterances</a:t>
          </a:r>
        </a:p>
      </dgm:t>
    </dgm:pt>
    <dgm:pt modelId="{92B39070-CA1E-4BFD-B8D6-2B6963E71F99}" type="parTrans" cxnId="{EA4535B8-38E2-4222-AD91-738E352537C3}">
      <dgm:prSet/>
      <dgm:spPr/>
      <dgm:t>
        <a:bodyPr/>
        <a:lstStyle/>
        <a:p>
          <a:endParaRPr lang="en-US"/>
        </a:p>
      </dgm:t>
    </dgm:pt>
    <dgm:pt modelId="{87E4FF14-55A8-4730-B4A8-1BAB45255B85}" type="sibTrans" cxnId="{EA4535B8-38E2-4222-AD91-738E352537C3}">
      <dgm:prSet/>
      <dgm:spPr>
        <a:xfrm>
          <a:off x="1927141" y="437223"/>
          <a:ext cx="2926426" cy="2926426"/>
        </a:xfrm>
        <a:solidFill>
          <a:srgbClr val="EEECE1"/>
        </a:solidFill>
        <a:ln>
          <a:noFill/>
        </a:ln>
        <a:effectLst/>
      </dgm:spPr>
      <dgm:t>
        <a:bodyPr/>
        <a:lstStyle/>
        <a:p>
          <a:endParaRPr lang="en-US"/>
        </a:p>
      </dgm:t>
    </dgm:pt>
    <dgm:pt modelId="{1FB04FB4-6BBF-40C9-857B-E2F06E296B09}">
      <dgm:prSet phldrT="[Text]" custT="1"/>
      <dgm:spPr>
        <a:xfrm>
          <a:off x="2876712" y="1326366"/>
          <a:ext cx="1103491" cy="1212114"/>
        </a:xfrm>
        <a:blipFill rotWithShape="0">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r>
            <a:rPr lang="en-US" sz="900" b="1" dirty="0">
              <a:solidFill>
                <a:schemeClr val="bg1"/>
              </a:solidFill>
              <a:latin typeface="Calibri"/>
              <a:ea typeface="+mn-ea"/>
              <a:cs typeface="+mn-cs"/>
            </a:rPr>
            <a:t>COGNITIONS</a:t>
          </a:r>
        </a:p>
        <a:p>
          <a:endParaRPr lang="en-US" sz="800" dirty="0">
            <a:solidFill>
              <a:sysClr val="windowText" lastClr="000000"/>
            </a:solidFill>
            <a:latin typeface="Calibri"/>
            <a:ea typeface="+mn-ea"/>
            <a:cs typeface="+mn-cs"/>
          </a:endParaRPr>
        </a:p>
        <a:p>
          <a:endParaRPr lang="en-US" sz="800" dirty="0">
            <a:solidFill>
              <a:sysClr val="windowText" lastClr="000000"/>
            </a:solidFill>
            <a:latin typeface="Calibri"/>
            <a:ea typeface="+mn-ea"/>
            <a:cs typeface="+mn-cs"/>
          </a:endParaRPr>
        </a:p>
        <a:p>
          <a:endParaRPr lang="en-US" sz="800" dirty="0">
            <a:solidFill>
              <a:sysClr val="windowText" lastClr="000000"/>
            </a:solidFill>
            <a:latin typeface="Calibri"/>
            <a:ea typeface="+mn-ea"/>
            <a:cs typeface="+mn-cs"/>
          </a:endParaRPr>
        </a:p>
        <a:p>
          <a:endParaRPr lang="en-US" sz="800" dirty="0">
            <a:solidFill>
              <a:sysClr val="windowText" lastClr="000000"/>
            </a:solidFill>
            <a:latin typeface="Calibri"/>
            <a:ea typeface="+mn-ea"/>
            <a:cs typeface="+mn-cs"/>
          </a:endParaRPr>
        </a:p>
        <a:p>
          <a:endParaRPr lang="en-US" sz="800" dirty="0">
            <a:solidFill>
              <a:sysClr val="windowText" lastClr="000000"/>
            </a:solidFill>
            <a:latin typeface="Calibri"/>
            <a:ea typeface="+mn-ea"/>
            <a:cs typeface="+mn-cs"/>
          </a:endParaRPr>
        </a:p>
        <a:p>
          <a:endParaRPr lang="en-US" sz="800" dirty="0">
            <a:solidFill>
              <a:sysClr val="windowText" lastClr="000000"/>
            </a:solidFill>
            <a:latin typeface="Calibri"/>
            <a:ea typeface="+mn-ea"/>
            <a:cs typeface="+mn-cs"/>
          </a:endParaRPr>
        </a:p>
        <a:p>
          <a:r>
            <a:rPr lang="en-US" sz="800" dirty="0">
              <a:solidFill>
                <a:sysClr val="windowText" lastClr="000000"/>
              </a:solidFill>
              <a:latin typeface="Calibri"/>
              <a:ea typeface="+mn-ea"/>
              <a:cs typeface="+mn-cs"/>
            </a:rPr>
            <a:t>SS</a:t>
          </a:r>
        </a:p>
      </dgm:t>
    </dgm:pt>
    <dgm:pt modelId="{05AF9FE2-E14E-4A21-AD46-DDFEC55924D6}" type="sibTrans" cxnId="{E3860A57-E651-45C7-9C1D-6AFAB65364D5}">
      <dgm:prSet/>
      <dgm:spPr/>
      <dgm:t>
        <a:bodyPr/>
        <a:lstStyle/>
        <a:p>
          <a:endParaRPr lang="en-US"/>
        </a:p>
      </dgm:t>
    </dgm:pt>
    <dgm:pt modelId="{B902DC80-0CE0-4586-B53D-1BD9ED9C6B8D}" type="parTrans" cxnId="{E3860A57-E651-45C7-9C1D-6AFAB65364D5}">
      <dgm:prSet/>
      <dgm:spPr/>
      <dgm:t>
        <a:bodyPr/>
        <a:lstStyle/>
        <a:p>
          <a:endParaRPr lang="en-US"/>
        </a:p>
      </dgm:t>
    </dgm:pt>
    <dgm:pt modelId="{644678C2-970C-4D7F-98E2-D2D71615FEA8}" type="pres">
      <dgm:prSet presAssocID="{A4AE13FD-54D6-4AAB-AFD0-6B7B0984E241}" presName="Name0" presStyleCnt="0">
        <dgm:presLayoutVars>
          <dgm:chMax val="1"/>
          <dgm:dir/>
          <dgm:animLvl val="ctr"/>
          <dgm:resizeHandles val="exact"/>
        </dgm:presLayoutVars>
      </dgm:prSet>
      <dgm:spPr/>
    </dgm:pt>
    <dgm:pt modelId="{865265E5-86E3-4CC4-A44A-F40C29380FA3}" type="pres">
      <dgm:prSet presAssocID="{1FB04FB4-6BBF-40C9-857B-E2F06E296B09}" presName="centerShape" presStyleLbl="node0" presStyleIdx="0" presStyleCnt="1" custScaleX="79616" custScaleY="80379" custLinFactNeighborX="-675" custLinFactNeighborY="-8285"/>
      <dgm:spPr>
        <a:prstGeom prst="ellipse">
          <a:avLst/>
        </a:prstGeom>
      </dgm:spPr>
    </dgm:pt>
    <dgm:pt modelId="{C16319BB-006F-4ED5-81D8-9EAF7CD6FC91}" type="pres">
      <dgm:prSet presAssocID="{5B187B38-99E8-4A96-AA39-532FA41C9D8B}" presName="node" presStyleLbl="node1" presStyleIdx="0" presStyleCnt="4" custScaleX="108887" custRadScaleRad="100106" custRadScaleInc="-5086">
        <dgm:presLayoutVars>
          <dgm:bulletEnabled val="1"/>
        </dgm:presLayoutVars>
      </dgm:prSet>
      <dgm:spPr>
        <a:prstGeom prst="ellipse">
          <a:avLst/>
        </a:prstGeom>
      </dgm:spPr>
    </dgm:pt>
    <dgm:pt modelId="{DDEA76D6-1F4B-498C-A7AA-9EE60194DC90}" type="pres">
      <dgm:prSet presAssocID="{5B187B38-99E8-4A96-AA39-532FA41C9D8B}" presName="dummy" presStyleCnt="0"/>
      <dgm:spPr/>
    </dgm:pt>
    <dgm:pt modelId="{102B4710-F7AF-4838-958B-93E3FEDAACB3}" type="pres">
      <dgm:prSet presAssocID="{58FDC4D6-49BC-4DF1-B2BB-B9E797BD841A}" presName="sibTrans" presStyleLbl="sibTrans2D1" presStyleIdx="0" presStyleCnt="4"/>
      <dgm:spPr>
        <a:prstGeom prst="blockArc">
          <a:avLst>
            <a:gd name="adj1" fmla="val 16236644"/>
            <a:gd name="adj2" fmla="val 21584303"/>
            <a:gd name="adj3" fmla="val 4642"/>
          </a:avLst>
        </a:prstGeom>
      </dgm:spPr>
    </dgm:pt>
    <dgm:pt modelId="{17C3DB18-697C-4631-AE8F-0E0FA1616459}" type="pres">
      <dgm:prSet presAssocID="{C3B9EF1D-2AFA-4322-85F8-2FBBFE4A5A2F}" presName="node" presStyleLbl="node1" presStyleIdx="1" presStyleCnt="4" custRadScaleRad="96269" custRadScaleInc="-1057">
        <dgm:presLayoutVars>
          <dgm:bulletEnabled val="1"/>
        </dgm:presLayoutVars>
      </dgm:prSet>
      <dgm:spPr>
        <a:prstGeom prst="ellipse">
          <a:avLst/>
        </a:prstGeom>
      </dgm:spPr>
    </dgm:pt>
    <dgm:pt modelId="{CC918FB1-7EB9-4566-884F-CF31F081DA2B}" type="pres">
      <dgm:prSet presAssocID="{C3B9EF1D-2AFA-4322-85F8-2FBBFE4A5A2F}" presName="dummy" presStyleCnt="0"/>
      <dgm:spPr/>
    </dgm:pt>
    <dgm:pt modelId="{7B124B2D-85F8-4C86-BEB8-CB2B5259BCDA}" type="pres">
      <dgm:prSet presAssocID="{6A79C741-F572-4D90-B97D-30DA022FCBA3}" presName="sibTrans" presStyleLbl="sibTrans2D1" presStyleIdx="1" presStyleCnt="4"/>
      <dgm:spPr>
        <a:prstGeom prst="blockArc">
          <a:avLst>
            <a:gd name="adj1" fmla="val 21579291"/>
            <a:gd name="adj2" fmla="val 5271720"/>
            <a:gd name="adj3" fmla="val 4642"/>
          </a:avLst>
        </a:prstGeom>
      </dgm:spPr>
    </dgm:pt>
    <dgm:pt modelId="{41CBE81E-CAB7-47CC-AA70-BD1C6C2CD8FA}" type="pres">
      <dgm:prSet presAssocID="{F85BF7B0-EB75-4CCC-B5D6-9B5065CF5B74}" presName="node" presStyleLbl="node1" presStyleIdx="2" presStyleCnt="4">
        <dgm:presLayoutVars>
          <dgm:bulletEnabled val="1"/>
        </dgm:presLayoutVars>
      </dgm:prSet>
      <dgm:spPr>
        <a:prstGeom prst="ellipse">
          <a:avLst/>
        </a:prstGeom>
      </dgm:spPr>
    </dgm:pt>
    <dgm:pt modelId="{A6600FEC-0889-4CBD-88FE-334A9E8937F0}" type="pres">
      <dgm:prSet presAssocID="{F85BF7B0-EB75-4CCC-B5D6-9B5065CF5B74}" presName="dummy" presStyleCnt="0"/>
      <dgm:spPr/>
    </dgm:pt>
    <dgm:pt modelId="{2EC1922C-2E6B-4239-AC28-EE0ADBAE4110}" type="pres">
      <dgm:prSet presAssocID="{85E2D2B1-307C-4EE9-AF62-48956BA4DF45}" presName="sibTrans" presStyleLbl="sibTrans2D1" presStyleIdx="2" presStyleCnt="4"/>
      <dgm:spPr>
        <a:prstGeom prst="blockArc">
          <a:avLst>
            <a:gd name="adj1" fmla="val 5400000"/>
            <a:gd name="adj2" fmla="val 10800000"/>
            <a:gd name="adj3" fmla="val 4642"/>
          </a:avLst>
        </a:prstGeom>
      </dgm:spPr>
    </dgm:pt>
    <dgm:pt modelId="{2F47B349-1386-4AE7-9E3F-74FACB2169EA}" type="pres">
      <dgm:prSet presAssocID="{BC3FA251-1F57-4C0D-A981-E9507DDD76C1}" presName="node" presStyleLbl="node1" presStyleIdx="3" presStyleCnt="4" custScaleX="106877">
        <dgm:presLayoutVars>
          <dgm:bulletEnabled val="1"/>
        </dgm:presLayoutVars>
      </dgm:prSet>
      <dgm:spPr>
        <a:prstGeom prst="ellipse">
          <a:avLst/>
        </a:prstGeom>
      </dgm:spPr>
    </dgm:pt>
    <dgm:pt modelId="{33B524B4-0ECB-4576-BB6B-84DF22B6AC2B}" type="pres">
      <dgm:prSet presAssocID="{BC3FA251-1F57-4C0D-A981-E9507DDD76C1}" presName="dummy" presStyleCnt="0"/>
      <dgm:spPr/>
    </dgm:pt>
    <dgm:pt modelId="{E4E70313-C0B5-46D9-B87E-6F8F7F23FBDE}" type="pres">
      <dgm:prSet presAssocID="{87E4FF14-55A8-4730-B4A8-1BAB45255B85}" presName="sibTrans" presStyleLbl="sibTrans2D1" presStyleIdx="3" presStyleCnt="4"/>
      <dgm:spPr>
        <a:prstGeom prst="blockArc">
          <a:avLst>
            <a:gd name="adj1" fmla="val 10796355"/>
            <a:gd name="adj2" fmla="val 16108357"/>
            <a:gd name="adj3" fmla="val 4642"/>
          </a:avLst>
        </a:prstGeom>
      </dgm:spPr>
    </dgm:pt>
  </dgm:ptLst>
  <dgm:cxnLst>
    <dgm:cxn modelId="{50608F05-6CF1-4D4E-A430-EB8F659A2F48}" type="presOf" srcId="{F85BF7B0-EB75-4CCC-B5D6-9B5065CF5B74}" destId="{41CBE81E-CAB7-47CC-AA70-BD1C6C2CD8FA}" srcOrd="0" destOrd="0" presId="urn:microsoft.com/office/officeart/2005/8/layout/radial6"/>
    <dgm:cxn modelId="{7DD4A316-6110-4971-B66B-E3125D597254}" type="presOf" srcId="{A4AE13FD-54D6-4AAB-AFD0-6B7B0984E241}" destId="{644678C2-970C-4D7F-98E2-D2D71615FEA8}" srcOrd="0" destOrd="0" presId="urn:microsoft.com/office/officeart/2005/8/layout/radial6"/>
    <dgm:cxn modelId="{B8E07F21-205E-420D-A2F3-0F2C6882E02C}" type="presOf" srcId="{6A79C741-F572-4D90-B97D-30DA022FCBA3}" destId="{7B124B2D-85F8-4C86-BEB8-CB2B5259BCDA}" srcOrd="0" destOrd="0" presId="urn:microsoft.com/office/officeart/2005/8/layout/radial6"/>
    <dgm:cxn modelId="{2A609327-07FF-446C-9689-BF64E43D3442}" type="presOf" srcId="{1FB04FB4-6BBF-40C9-857B-E2F06E296B09}" destId="{865265E5-86E3-4CC4-A44A-F40C29380FA3}" srcOrd="0" destOrd="0" presId="urn:microsoft.com/office/officeart/2005/8/layout/radial6"/>
    <dgm:cxn modelId="{C6A3D629-94C0-4389-ADA3-5AFEFA8891F7}" type="presOf" srcId="{BC3FA251-1F57-4C0D-A981-E9507DDD76C1}" destId="{2F47B349-1386-4AE7-9E3F-74FACB2169EA}" srcOrd="0" destOrd="0" presId="urn:microsoft.com/office/officeart/2005/8/layout/radial6"/>
    <dgm:cxn modelId="{E3860A57-E651-45C7-9C1D-6AFAB65364D5}" srcId="{A4AE13FD-54D6-4AAB-AFD0-6B7B0984E241}" destId="{1FB04FB4-6BBF-40C9-857B-E2F06E296B09}" srcOrd="0" destOrd="0" parTransId="{B902DC80-0CE0-4586-B53D-1BD9ED9C6B8D}" sibTransId="{05AF9FE2-E14E-4A21-AD46-DDFEC55924D6}"/>
    <dgm:cxn modelId="{1146248C-BDE9-4A45-855E-1B1466C00D7A}" type="presOf" srcId="{5B187B38-99E8-4A96-AA39-532FA41C9D8B}" destId="{C16319BB-006F-4ED5-81D8-9EAF7CD6FC91}" srcOrd="0" destOrd="0" presId="urn:microsoft.com/office/officeart/2005/8/layout/radial6"/>
    <dgm:cxn modelId="{C5DB429C-4B4E-4E54-B7AB-43065BF6C2CD}" srcId="{1FB04FB4-6BBF-40C9-857B-E2F06E296B09}" destId="{5B187B38-99E8-4A96-AA39-532FA41C9D8B}" srcOrd="0" destOrd="0" parTransId="{1735E136-E994-4F4C-9346-452F5CC3A846}" sibTransId="{58FDC4D6-49BC-4DF1-B2BB-B9E797BD841A}"/>
    <dgm:cxn modelId="{E7A7779C-6625-414E-B63C-018138D46C1B}" type="presOf" srcId="{87E4FF14-55A8-4730-B4A8-1BAB45255B85}" destId="{E4E70313-C0B5-46D9-B87E-6F8F7F23FBDE}" srcOrd="0" destOrd="0" presId="urn:microsoft.com/office/officeart/2005/8/layout/radial6"/>
    <dgm:cxn modelId="{52C1C09C-ECA1-4CB3-BB2B-4DB19F5C5D49}" type="presOf" srcId="{C3B9EF1D-2AFA-4322-85F8-2FBBFE4A5A2F}" destId="{17C3DB18-697C-4631-AE8F-0E0FA1616459}" srcOrd="0" destOrd="0" presId="urn:microsoft.com/office/officeart/2005/8/layout/radial6"/>
    <dgm:cxn modelId="{EA4535B8-38E2-4222-AD91-738E352537C3}" srcId="{1FB04FB4-6BBF-40C9-857B-E2F06E296B09}" destId="{BC3FA251-1F57-4C0D-A981-E9507DDD76C1}" srcOrd="3" destOrd="0" parTransId="{92B39070-CA1E-4BFD-B8D6-2B6963E71F99}" sibTransId="{87E4FF14-55A8-4730-B4A8-1BAB45255B85}"/>
    <dgm:cxn modelId="{A2E811BE-0137-44AA-9D0C-DC4652659BF8}" type="presOf" srcId="{58FDC4D6-49BC-4DF1-B2BB-B9E797BD841A}" destId="{102B4710-F7AF-4838-958B-93E3FEDAACB3}" srcOrd="0" destOrd="0" presId="urn:microsoft.com/office/officeart/2005/8/layout/radial6"/>
    <dgm:cxn modelId="{21B9DBE1-F4D7-4F7A-8709-E2EFEB6CD3FD}" srcId="{1FB04FB4-6BBF-40C9-857B-E2F06E296B09}" destId="{C3B9EF1D-2AFA-4322-85F8-2FBBFE4A5A2F}" srcOrd="1" destOrd="0" parTransId="{6B996670-E229-4017-AC32-956DF8A45C46}" sibTransId="{6A79C741-F572-4D90-B97D-30DA022FCBA3}"/>
    <dgm:cxn modelId="{A9E633F6-293E-441A-B511-CC19AFD7A979}" srcId="{1FB04FB4-6BBF-40C9-857B-E2F06E296B09}" destId="{F85BF7B0-EB75-4CCC-B5D6-9B5065CF5B74}" srcOrd="2" destOrd="0" parTransId="{6D6DF7DB-7B35-46CC-8CF6-0A1B10E525CD}" sibTransId="{85E2D2B1-307C-4EE9-AF62-48956BA4DF45}"/>
    <dgm:cxn modelId="{6A9927FB-92BA-4F8D-881D-D43A37BE0621}" type="presOf" srcId="{85E2D2B1-307C-4EE9-AF62-48956BA4DF45}" destId="{2EC1922C-2E6B-4239-AC28-EE0ADBAE4110}" srcOrd="0" destOrd="0" presId="urn:microsoft.com/office/officeart/2005/8/layout/radial6"/>
    <dgm:cxn modelId="{7D3EF37D-9001-4EDE-85C2-9D0BDEB56790}" type="presParOf" srcId="{644678C2-970C-4D7F-98E2-D2D71615FEA8}" destId="{865265E5-86E3-4CC4-A44A-F40C29380FA3}" srcOrd="0" destOrd="0" presId="urn:microsoft.com/office/officeart/2005/8/layout/radial6"/>
    <dgm:cxn modelId="{756CB08E-52B6-4B2D-93B3-D999BDDA046E}" type="presParOf" srcId="{644678C2-970C-4D7F-98E2-D2D71615FEA8}" destId="{C16319BB-006F-4ED5-81D8-9EAF7CD6FC91}" srcOrd="1" destOrd="0" presId="urn:microsoft.com/office/officeart/2005/8/layout/radial6"/>
    <dgm:cxn modelId="{D872B315-A88E-4BC2-96F8-EBEC4BA58C9B}" type="presParOf" srcId="{644678C2-970C-4D7F-98E2-D2D71615FEA8}" destId="{DDEA76D6-1F4B-498C-A7AA-9EE60194DC90}" srcOrd="2" destOrd="0" presId="urn:microsoft.com/office/officeart/2005/8/layout/radial6"/>
    <dgm:cxn modelId="{236AB781-4AF7-4F46-ACD0-FC8DCC280C7B}" type="presParOf" srcId="{644678C2-970C-4D7F-98E2-D2D71615FEA8}" destId="{102B4710-F7AF-4838-958B-93E3FEDAACB3}" srcOrd="3" destOrd="0" presId="urn:microsoft.com/office/officeart/2005/8/layout/radial6"/>
    <dgm:cxn modelId="{577E0212-A440-4FBF-B3A1-CCB4DC6DE743}" type="presParOf" srcId="{644678C2-970C-4D7F-98E2-D2D71615FEA8}" destId="{17C3DB18-697C-4631-AE8F-0E0FA1616459}" srcOrd="4" destOrd="0" presId="urn:microsoft.com/office/officeart/2005/8/layout/radial6"/>
    <dgm:cxn modelId="{579C3358-E447-4588-B6F6-EEB088C4E285}" type="presParOf" srcId="{644678C2-970C-4D7F-98E2-D2D71615FEA8}" destId="{CC918FB1-7EB9-4566-884F-CF31F081DA2B}" srcOrd="5" destOrd="0" presId="urn:microsoft.com/office/officeart/2005/8/layout/radial6"/>
    <dgm:cxn modelId="{07BBD44D-30A1-405C-8FA4-FA9C990703A3}" type="presParOf" srcId="{644678C2-970C-4D7F-98E2-D2D71615FEA8}" destId="{7B124B2D-85F8-4C86-BEB8-CB2B5259BCDA}" srcOrd="6" destOrd="0" presId="urn:microsoft.com/office/officeart/2005/8/layout/radial6"/>
    <dgm:cxn modelId="{E87FEB6C-2995-488B-9CD7-2B904949230E}" type="presParOf" srcId="{644678C2-970C-4D7F-98E2-D2D71615FEA8}" destId="{41CBE81E-CAB7-47CC-AA70-BD1C6C2CD8FA}" srcOrd="7" destOrd="0" presId="urn:microsoft.com/office/officeart/2005/8/layout/radial6"/>
    <dgm:cxn modelId="{0F807979-FFA4-4E5D-9F3B-FCFE876FCB9A}" type="presParOf" srcId="{644678C2-970C-4D7F-98E2-D2D71615FEA8}" destId="{A6600FEC-0889-4CBD-88FE-334A9E8937F0}" srcOrd="8" destOrd="0" presId="urn:microsoft.com/office/officeart/2005/8/layout/radial6"/>
    <dgm:cxn modelId="{12D44D8B-C652-40F3-8CD3-935E530BB948}" type="presParOf" srcId="{644678C2-970C-4D7F-98E2-D2D71615FEA8}" destId="{2EC1922C-2E6B-4239-AC28-EE0ADBAE4110}" srcOrd="9" destOrd="0" presId="urn:microsoft.com/office/officeart/2005/8/layout/radial6"/>
    <dgm:cxn modelId="{522AB7E1-634B-42AE-8AB1-3E7EF1AFBFE0}" type="presParOf" srcId="{644678C2-970C-4D7F-98E2-D2D71615FEA8}" destId="{2F47B349-1386-4AE7-9E3F-74FACB2169EA}" srcOrd="10" destOrd="0" presId="urn:microsoft.com/office/officeart/2005/8/layout/radial6"/>
    <dgm:cxn modelId="{102F8CB7-9460-4413-AFD0-1BDBE4135A39}" type="presParOf" srcId="{644678C2-970C-4D7F-98E2-D2D71615FEA8}" destId="{33B524B4-0ECB-4576-BB6B-84DF22B6AC2B}" srcOrd="11" destOrd="0" presId="urn:microsoft.com/office/officeart/2005/8/layout/radial6"/>
    <dgm:cxn modelId="{892EB73E-9584-4D4F-B82A-5C17BE7AE48F}" type="presParOf" srcId="{644678C2-970C-4D7F-98E2-D2D71615FEA8}" destId="{E4E70313-C0B5-46D9-B87E-6F8F7F23FBDE}" srcOrd="12" destOrd="0" presId="urn:microsoft.com/office/officeart/2005/8/layout/radial6"/>
  </dgm:cxnLst>
  <dgm:bg>
    <a:noFill/>
  </dgm:bg>
  <dgm:whole>
    <a:ln>
      <a:solidFill>
        <a:schemeClr val="bg2"/>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AF4E6-D6B0-4AE6-90E4-67863A90866A}">
      <dsp:nvSpPr>
        <dsp:cNvPr id="0" name=""/>
        <dsp:cNvSpPr/>
      </dsp:nvSpPr>
      <dsp:spPr>
        <a:xfrm>
          <a:off x="1245399" y="60781"/>
          <a:ext cx="3300401" cy="29175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chemeClr val="tx1"/>
              </a:solidFill>
              <a:effectLst/>
              <a:latin typeface="Arial" charset="0"/>
            </a:rPr>
            <a:t> </a:t>
          </a:r>
        </a:p>
      </dsp:txBody>
      <dsp:txXfrm>
        <a:off x="1685452" y="571345"/>
        <a:ext cx="2420294" cy="1312878"/>
      </dsp:txXfrm>
    </dsp:sp>
    <dsp:sp modelId="{04962E7C-8FDD-4873-BDA2-A03060B858E8}">
      <dsp:nvSpPr>
        <dsp:cNvPr id="0" name=""/>
        <dsp:cNvSpPr/>
      </dsp:nvSpPr>
      <dsp:spPr>
        <a:xfrm>
          <a:off x="2489580" y="1884223"/>
          <a:ext cx="2917507" cy="29175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381851" y="2637913"/>
        <a:ext cx="1750504" cy="1604629"/>
      </dsp:txXfrm>
    </dsp:sp>
    <dsp:sp modelId="{BFC94840-A264-45FA-974B-F56A92A4B76B}">
      <dsp:nvSpPr>
        <dsp:cNvPr id="0" name=""/>
        <dsp:cNvSpPr/>
      </dsp:nvSpPr>
      <dsp:spPr>
        <a:xfrm>
          <a:off x="384112" y="1884223"/>
          <a:ext cx="2917507" cy="29175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58844" y="2637913"/>
        <a:ext cx="1750504" cy="16046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F24CB-FD10-49B1-B620-8C4B63D22F82}">
      <dsp:nvSpPr>
        <dsp:cNvPr id="0" name=""/>
        <dsp:cNvSpPr/>
      </dsp:nvSpPr>
      <dsp:spPr>
        <a:xfrm>
          <a:off x="2289892" y="1276837"/>
          <a:ext cx="1724977" cy="91440"/>
        </a:xfrm>
        <a:custGeom>
          <a:avLst/>
          <a:gdLst/>
          <a:ahLst/>
          <a:cxnLst/>
          <a:rect l="0" t="0" r="0" b="0"/>
          <a:pathLst>
            <a:path>
              <a:moveTo>
                <a:pt x="0" y="45720"/>
              </a:moveTo>
              <a:lnTo>
                <a:pt x="1724977" y="45720"/>
              </a:lnTo>
              <a:lnTo>
                <a:pt x="1724977" y="709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AC91B8-B080-4424-9291-62C61CD55A90}">
      <dsp:nvSpPr>
        <dsp:cNvPr id="0" name=""/>
        <dsp:cNvSpPr/>
      </dsp:nvSpPr>
      <dsp:spPr>
        <a:xfrm>
          <a:off x="2289892" y="1260933"/>
          <a:ext cx="547227" cy="91440"/>
        </a:xfrm>
        <a:custGeom>
          <a:avLst/>
          <a:gdLst/>
          <a:ahLst/>
          <a:cxnLst/>
          <a:rect l="0" t="0" r="0" b="0"/>
          <a:pathLst>
            <a:path>
              <a:moveTo>
                <a:pt x="0" y="61623"/>
              </a:moveTo>
              <a:lnTo>
                <a:pt x="547227"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C0F544-CBD8-451D-BC67-00362551756E}">
      <dsp:nvSpPr>
        <dsp:cNvPr id="0" name=""/>
        <dsp:cNvSpPr/>
      </dsp:nvSpPr>
      <dsp:spPr>
        <a:xfrm>
          <a:off x="1628273" y="1249679"/>
          <a:ext cx="661619" cy="91440"/>
        </a:xfrm>
        <a:custGeom>
          <a:avLst/>
          <a:gdLst/>
          <a:ahLst/>
          <a:cxnLst/>
          <a:rect l="0" t="0" r="0" b="0"/>
          <a:pathLst>
            <a:path>
              <a:moveTo>
                <a:pt x="661619" y="72877"/>
              </a:moveTo>
              <a:lnTo>
                <a:pt x="0"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5FA914-F188-4CE1-96E1-B4C5D01FD029}">
      <dsp:nvSpPr>
        <dsp:cNvPr id="0" name=""/>
        <dsp:cNvSpPr/>
      </dsp:nvSpPr>
      <dsp:spPr>
        <a:xfrm>
          <a:off x="511169" y="1208969"/>
          <a:ext cx="1778723" cy="91440"/>
        </a:xfrm>
        <a:custGeom>
          <a:avLst/>
          <a:gdLst/>
          <a:ahLst/>
          <a:cxnLst/>
          <a:rect l="0" t="0" r="0" b="0"/>
          <a:pathLst>
            <a:path>
              <a:moveTo>
                <a:pt x="1778723" y="113587"/>
              </a:moveTo>
              <a:lnTo>
                <a:pt x="0"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0A504C-EDC3-41EC-9166-6EA74265CC8F}">
      <dsp:nvSpPr>
        <dsp:cNvPr id="0" name=""/>
        <dsp:cNvSpPr/>
      </dsp:nvSpPr>
      <dsp:spPr>
        <a:xfrm>
          <a:off x="7785" y="189683"/>
          <a:ext cx="4564214" cy="11328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Times New Roman" pitchFamily="18" charset="0"/>
            </a:rPr>
            <a:t>Panel of  Low-Level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bg1"/>
              </a:solidFill>
              <a:effectLst/>
              <a:latin typeface="Times New Roman" pitchFamily="18" charset="0"/>
            </a:rPr>
            <a:t>Executive Functions for Supervisory Attention  </a:t>
          </a:r>
        </a:p>
      </dsp:txBody>
      <dsp:txXfrm>
        <a:off x="7785" y="189683"/>
        <a:ext cx="4564214" cy="1132874"/>
      </dsp:txXfrm>
    </dsp:sp>
    <dsp:sp modelId="{CEC289BB-9FE3-4D20-BF1F-E84158C4D446}">
      <dsp:nvSpPr>
        <dsp:cNvPr id="0" name=""/>
        <dsp:cNvSpPr/>
      </dsp:nvSpPr>
      <dsp:spPr>
        <a:xfrm>
          <a:off x="107938" y="1254689"/>
          <a:ext cx="806462" cy="4032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kern="1200" cap="none" normalizeH="0" baseline="0" dirty="0">
            <a:ln>
              <a:noFill/>
            </a:ln>
            <a:solidFill>
              <a:schemeClr val="bg1"/>
            </a:solidFill>
            <a:effectLst/>
            <a:latin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bg1"/>
              </a:solidFill>
              <a:effectLst/>
              <a:latin typeface="Arial" charset="0"/>
            </a:rPr>
            <a:t>Focus</a:t>
          </a:r>
        </a:p>
      </dsp:txBody>
      <dsp:txXfrm>
        <a:off x="107938" y="1254689"/>
        <a:ext cx="806462" cy="403231"/>
      </dsp:txXfrm>
    </dsp:sp>
    <dsp:sp modelId="{AA6FDC8D-87CD-4B81-8523-FC0BDEB4B62F}">
      <dsp:nvSpPr>
        <dsp:cNvPr id="0" name=""/>
        <dsp:cNvSpPr/>
      </dsp:nvSpPr>
      <dsp:spPr>
        <a:xfrm>
          <a:off x="1131887" y="1295399"/>
          <a:ext cx="992771" cy="431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bg1"/>
              </a:solidFill>
              <a:effectLst/>
              <a:latin typeface="Arial" charset="0"/>
            </a:rPr>
            <a:t>Switch </a:t>
          </a:r>
        </a:p>
      </dsp:txBody>
      <dsp:txXfrm>
        <a:off x="1131887" y="1295399"/>
        <a:ext cx="992771" cy="431517"/>
      </dsp:txXfrm>
    </dsp:sp>
    <dsp:sp modelId="{CB332544-627D-4CA6-9FCC-624C7C3C17A7}">
      <dsp:nvSpPr>
        <dsp:cNvPr id="0" name=""/>
        <dsp:cNvSpPr/>
      </dsp:nvSpPr>
      <dsp:spPr>
        <a:xfrm>
          <a:off x="2262878" y="1306653"/>
          <a:ext cx="1148483" cy="4127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a:ln>
                <a:noFill/>
              </a:ln>
              <a:solidFill>
                <a:schemeClr val="bg1"/>
              </a:solidFill>
              <a:effectLst/>
              <a:latin typeface="Times New Roman" pitchFamily="18" charset="0"/>
            </a:rPr>
            <a:t>Sustain</a:t>
          </a:r>
        </a:p>
      </dsp:txBody>
      <dsp:txXfrm>
        <a:off x="2262878" y="1306653"/>
        <a:ext cx="1148483" cy="412747"/>
      </dsp:txXfrm>
    </dsp:sp>
    <dsp:sp modelId="{77541807-A19E-4273-87B2-21DB7F23C4CB}">
      <dsp:nvSpPr>
        <dsp:cNvPr id="0" name=""/>
        <dsp:cNvSpPr/>
      </dsp:nvSpPr>
      <dsp:spPr>
        <a:xfrm>
          <a:off x="3662526" y="1347827"/>
          <a:ext cx="704686" cy="4315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kern="1200" cap="none" normalizeH="0" baseline="0" dirty="0">
              <a:ln>
                <a:noFill/>
              </a:ln>
              <a:solidFill>
                <a:schemeClr val="bg1"/>
              </a:solidFill>
              <a:effectLst/>
              <a:latin typeface="Times New Roman" pitchFamily="18" charset="0"/>
            </a:rPr>
            <a:t>Monitor</a:t>
          </a:r>
        </a:p>
      </dsp:txBody>
      <dsp:txXfrm>
        <a:off x="3662526" y="1347827"/>
        <a:ext cx="704686" cy="4315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0313-C0B5-46D9-B87E-6F8F7F23FBDE}">
      <dsp:nvSpPr>
        <dsp:cNvPr id="0" name=""/>
        <dsp:cNvSpPr/>
      </dsp:nvSpPr>
      <dsp:spPr>
        <a:xfrm>
          <a:off x="1927173" y="437209"/>
          <a:ext cx="2926234" cy="2926234"/>
        </a:xfrm>
        <a:prstGeom prst="blockArc">
          <a:avLst>
            <a:gd name="adj1" fmla="val 10796355"/>
            <a:gd name="adj2" fmla="val 16108357"/>
            <a:gd name="adj3" fmla="val 4642"/>
          </a:avLst>
        </a:prstGeom>
        <a:solidFill>
          <a:srgbClr val="EEECE1"/>
        </a:solidFill>
        <a:ln>
          <a:noFill/>
        </a:ln>
        <a:effectLst/>
      </dsp:spPr>
      <dsp:style>
        <a:lnRef idx="0">
          <a:scrgbClr r="0" g="0" b="0"/>
        </a:lnRef>
        <a:fillRef idx="1">
          <a:scrgbClr r="0" g="0" b="0"/>
        </a:fillRef>
        <a:effectRef idx="0">
          <a:scrgbClr r="0" g="0" b="0"/>
        </a:effectRef>
        <a:fontRef idx="minor">
          <a:schemeClr val="lt1"/>
        </a:fontRef>
      </dsp:style>
    </dsp:sp>
    <dsp:sp modelId="{2EC1922C-2E6B-4239-AC28-EE0ADBAE4110}">
      <dsp:nvSpPr>
        <dsp:cNvPr id="0" name=""/>
        <dsp:cNvSpPr/>
      </dsp:nvSpPr>
      <dsp:spPr>
        <a:xfrm>
          <a:off x="1927174" y="438707"/>
          <a:ext cx="2926234" cy="2926234"/>
        </a:xfrm>
        <a:prstGeom prst="blockArc">
          <a:avLst>
            <a:gd name="adj1" fmla="val 5400000"/>
            <a:gd name="adj2" fmla="val 10800000"/>
            <a:gd name="adj3" fmla="val 4642"/>
          </a:avLst>
        </a:prstGeom>
        <a:solidFill>
          <a:srgbClr val="EEECE1"/>
        </a:solidFill>
        <a:ln>
          <a:noFill/>
        </a:ln>
        <a:effectLst/>
      </dsp:spPr>
      <dsp:style>
        <a:lnRef idx="0">
          <a:scrgbClr r="0" g="0" b="0"/>
        </a:lnRef>
        <a:fillRef idx="1">
          <a:scrgbClr r="0" g="0" b="0"/>
        </a:fillRef>
        <a:effectRef idx="0">
          <a:scrgbClr r="0" g="0" b="0"/>
        </a:effectRef>
        <a:fontRef idx="minor">
          <a:schemeClr val="lt1"/>
        </a:fontRef>
      </dsp:style>
    </dsp:sp>
    <dsp:sp modelId="{7B124B2D-85F8-4C86-BEB8-CB2B5259BCDA}">
      <dsp:nvSpPr>
        <dsp:cNvPr id="0" name=""/>
        <dsp:cNvSpPr/>
      </dsp:nvSpPr>
      <dsp:spPr>
        <a:xfrm>
          <a:off x="1873857" y="439702"/>
          <a:ext cx="2926234" cy="2926234"/>
        </a:xfrm>
        <a:prstGeom prst="blockArc">
          <a:avLst>
            <a:gd name="adj1" fmla="val 21579291"/>
            <a:gd name="adj2" fmla="val 5271720"/>
            <a:gd name="adj3" fmla="val 4642"/>
          </a:avLst>
        </a:prstGeom>
        <a:solidFill>
          <a:srgbClr val="EEECE1"/>
        </a:solidFill>
        <a:ln>
          <a:noFill/>
        </a:ln>
        <a:effectLst/>
      </dsp:spPr>
      <dsp:style>
        <a:lnRef idx="0">
          <a:scrgbClr r="0" g="0" b="0"/>
        </a:lnRef>
        <a:fillRef idx="1">
          <a:scrgbClr r="0" g="0" b="0"/>
        </a:fillRef>
        <a:effectRef idx="0">
          <a:scrgbClr r="0" g="0" b="0"/>
        </a:effectRef>
        <a:fontRef idx="minor">
          <a:schemeClr val="lt1"/>
        </a:fontRef>
      </dsp:style>
    </dsp:sp>
    <dsp:sp modelId="{102B4710-F7AF-4838-958B-93E3FEDAACB3}">
      <dsp:nvSpPr>
        <dsp:cNvPr id="0" name=""/>
        <dsp:cNvSpPr/>
      </dsp:nvSpPr>
      <dsp:spPr>
        <a:xfrm>
          <a:off x="1873846" y="437636"/>
          <a:ext cx="2926234" cy="2926234"/>
        </a:xfrm>
        <a:prstGeom prst="blockArc">
          <a:avLst>
            <a:gd name="adj1" fmla="val 16236644"/>
            <a:gd name="adj2" fmla="val 21584303"/>
            <a:gd name="adj3" fmla="val 4642"/>
          </a:avLst>
        </a:prstGeom>
        <a:solidFill>
          <a:srgbClr val="EEECE1"/>
        </a:solidFill>
        <a:ln>
          <a:noFill/>
        </a:ln>
        <a:effectLst/>
      </dsp:spPr>
      <dsp:style>
        <a:lnRef idx="0">
          <a:scrgbClr r="0" g="0" b="0"/>
        </a:lnRef>
        <a:fillRef idx="1">
          <a:scrgbClr r="0" g="0" b="0"/>
        </a:fillRef>
        <a:effectRef idx="0">
          <a:scrgbClr r="0" g="0" b="0"/>
        </a:effectRef>
        <a:fontRef idx="minor">
          <a:schemeClr val="lt1"/>
        </a:fontRef>
      </dsp:style>
    </dsp:sp>
    <dsp:sp modelId="{865265E5-86E3-4CC4-A44A-F40C29380FA3}">
      <dsp:nvSpPr>
        <dsp:cNvPr id="0" name=""/>
        <dsp:cNvSpPr/>
      </dsp:nvSpPr>
      <dsp:spPr>
        <a:xfrm>
          <a:off x="2834524" y="1123399"/>
          <a:ext cx="1072946" cy="1083229"/>
        </a:xfrm>
        <a:prstGeom prst="ellipse">
          <a:avLst/>
        </a:prstGeom>
        <a:blipFill rotWithShape="0">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Calibri"/>
              <a:ea typeface="+mn-ea"/>
              <a:cs typeface="+mn-cs"/>
            </a:rPr>
            <a:t>COGNITIONS</a:t>
          </a:r>
        </a:p>
        <a:p>
          <a:pPr marL="0" lvl="0" indent="0" algn="ctr" defTabSz="400050">
            <a:lnSpc>
              <a:spcPct val="90000"/>
            </a:lnSpc>
            <a:spcBef>
              <a:spcPct val="0"/>
            </a:spcBef>
            <a:spcAft>
              <a:spcPct val="35000"/>
            </a:spcAft>
            <a:buNone/>
          </a:pPr>
          <a:endParaRPr lang="en-US" sz="800" kern="1200" dirty="0">
            <a:solidFill>
              <a:sysClr val="windowText" lastClr="000000"/>
            </a:solidFill>
            <a:latin typeface="Calibri"/>
            <a:ea typeface="+mn-ea"/>
            <a:cs typeface="+mn-cs"/>
          </a:endParaRPr>
        </a:p>
        <a:p>
          <a:pPr marL="0" lvl="0" indent="0" algn="ctr" defTabSz="400050">
            <a:lnSpc>
              <a:spcPct val="90000"/>
            </a:lnSpc>
            <a:spcBef>
              <a:spcPct val="0"/>
            </a:spcBef>
            <a:spcAft>
              <a:spcPct val="35000"/>
            </a:spcAft>
            <a:buNone/>
          </a:pPr>
          <a:endParaRPr lang="en-US" sz="800" kern="1200" dirty="0">
            <a:solidFill>
              <a:sysClr val="windowText" lastClr="000000"/>
            </a:solidFill>
            <a:latin typeface="Calibri"/>
            <a:ea typeface="+mn-ea"/>
            <a:cs typeface="+mn-cs"/>
          </a:endParaRPr>
        </a:p>
        <a:p>
          <a:pPr marL="0" lvl="0" indent="0" algn="ctr" defTabSz="400050">
            <a:lnSpc>
              <a:spcPct val="90000"/>
            </a:lnSpc>
            <a:spcBef>
              <a:spcPct val="0"/>
            </a:spcBef>
            <a:spcAft>
              <a:spcPct val="35000"/>
            </a:spcAft>
            <a:buNone/>
          </a:pPr>
          <a:endParaRPr lang="en-US" sz="800" kern="1200" dirty="0">
            <a:solidFill>
              <a:sysClr val="windowText" lastClr="000000"/>
            </a:solidFill>
            <a:latin typeface="Calibri"/>
            <a:ea typeface="+mn-ea"/>
            <a:cs typeface="+mn-cs"/>
          </a:endParaRPr>
        </a:p>
        <a:p>
          <a:pPr marL="0" lvl="0" indent="0" algn="ctr" defTabSz="400050">
            <a:lnSpc>
              <a:spcPct val="90000"/>
            </a:lnSpc>
            <a:spcBef>
              <a:spcPct val="0"/>
            </a:spcBef>
            <a:spcAft>
              <a:spcPct val="35000"/>
            </a:spcAft>
            <a:buNone/>
          </a:pPr>
          <a:endParaRPr lang="en-US" sz="800" kern="1200" dirty="0">
            <a:solidFill>
              <a:sysClr val="windowText" lastClr="000000"/>
            </a:solidFill>
            <a:latin typeface="Calibri"/>
            <a:ea typeface="+mn-ea"/>
            <a:cs typeface="+mn-cs"/>
          </a:endParaRPr>
        </a:p>
        <a:p>
          <a:pPr marL="0" lvl="0" indent="0" algn="ctr" defTabSz="400050">
            <a:lnSpc>
              <a:spcPct val="90000"/>
            </a:lnSpc>
            <a:spcBef>
              <a:spcPct val="0"/>
            </a:spcBef>
            <a:spcAft>
              <a:spcPct val="35000"/>
            </a:spcAft>
            <a:buNone/>
          </a:pPr>
          <a:endParaRPr lang="en-US" sz="800" kern="1200" dirty="0">
            <a:solidFill>
              <a:sysClr val="windowText" lastClr="000000"/>
            </a:solidFill>
            <a:latin typeface="Calibri"/>
            <a:ea typeface="+mn-ea"/>
            <a:cs typeface="+mn-cs"/>
          </a:endParaRPr>
        </a:p>
        <a:p>
          <a:pPr marL="0" lvl="0" indent="0" algn="ctr" defTabSz="400050">
            <a:lnSpc>
              <a:spcPct val="90000"/>
            </a:lnSpc>
            <a:spcBef>
              <a:spcPct val="0"/>
            </a:spcBef>
            <a:spcAft>
              <a:spcPct val="35000"/>
            </a:spcAft>
            <a:buNone/>
          </a:pPr>
          <a:endParaRPr lang="en-US" sz="800" kern="1200" dirty="0">
            <a:solidFill>
              <a:sysClr val="windowText" lastClr="000000"/>
            </a:solidFill>
            <a:latin typeface="Calibri"/>
            <a:ea typeface="+mn-ea"/>
            <a:cs typeface="+mn-cs"/>
          </a:endParaRPr>
        </a:p>
        <a:p>
          <a:pPr marL="0" lvl="0" indent="0" algn="ctr" defTabSz="400050">
            <a:lnSpc>
              <a:spcPct val="90000"/>
            </a:lnSpc>
            <a:spcBef>
              <a:spcPct val="0"/>
            </a:spcBef>
            <a:spcAft>
              <a:spcPct val="35000"/>
            </a:spcAft>
            <a:buNone/>
          </a:pPr>
          <a:r>
            <a:rPr lang="en-US" sz="800" kern="1200" dirty="0">
              <a:solidFill>
                <a:sysClr val="windowText" lastClr="000000"/>
              </a:solidFill>
              <a:latin typeface="Calibri"/>
              <a:ea typeface="+mn-ea"/>
              <a:cs typeface="+mn-cs"/>
            </a:rPr>
            <a:t>SS</a:t>
          </a:r>
        </a:p>
      </dsp:txBody>
      <dsp:txXfrm>
        <a:off x="2991653" y="1282034"/>
        <a:ext cx="758688" cy="765959"/>
      </dsp:txXfrm>
    </dsp:sp>
    <dsp:sp modelId="{C16319BB-006F-4ED5-81D8-9EAF7CD6FC91}">
      <dsp:nvSpPr>
        <dsp:cNvPr id="0" name=""/>
        <dsp:cNvSpPr/>
      </dsp:nvSpPr>
      <dsp:spPr>
        <a:xfrm>
          <a:off x="2838600" y="0"/>
          <a:ext cx="1027192" cy="943356"/>
        </a:xfrm>
        <a:prstGeom prst="ellipse">
          <a:avLst/>
        </a:prstGeom>
        <a:solidFill>
          <a:srgbClr val="EEECE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Language By Mouth</a:t>
          </a:r>
          <a:r>
            <a:rPr lang="en-US" sz="700" b="1" kern="1200" dirty="0">
              <a:solidFill>
                <a:sysClr val="window" lastClr="FFFFFF"/>
              </a:solidFill>
              <a:latin typeface="Calibri"/>
              <a:ea typeface="+mn-ea"/>
              <a:cs typeface="+mn-cs"/>
            </a:rPr>
            <a:t>: </a:t>
          </a:r>
        </a:p>
        <a:p>
          <a:pPr marL="0" lvl="0" indent="0" algn="ctr" defTabSz="444500">
            <a:lnSpc>
              <a:spcPct val="90000"/>
            </a:lnSpc>
            <a:spcBef>
              <a:spcPct val="0"/>
            </a:spcBef>
            <a:spcAft>
              <a:spcPct val="35000"/>
            </a:spcAft>
            <a:buNone/>
          </a:pPr>
          <a:r>
            <a:rPr lang="en-US" sz="700" kern="1200" dirty="0">
              <a:solidFill>
                <a:sysClr val="windowText" lastClr="000000"/>
              </a:solidFill>
              <a:latin typeface="Calibri"/>
              <a:ea typeface="+mn-ea"/>
              <a:cs typeface="+mn-cs"/>
            </a:rPr>
            <a:t>Subword</a:t>
          </a:r>
        </a:p>
        <a:p>
          <a:pPr marL="0" lvl="0" indent="0" algn="ctr" defTabSz="444500">
            <a:lnSpc>
              <a:spcPct val="90000"/>
            </a:lnSpc>
            <a:spcBef>
              <a:spcPct val="0"/>
            </a:spcBef>
            <a:spcAft>
              <a:spcPct val="35000"/>
            </a:spcAft>
            <a:buNone/>
          </a:pPr>
          <a:r>
            <a:rPr lang="en-US" sz="700" kern="1200" dirty="0">
              <a:solidFill>
                <a:sysClr val="windowText" lastClr="000000"/>
              </a:solidFill>
              <a:latin typeface="Calibri"/>
              <a:ea typeface="+mn-ea"/>
              <a:cs typeface="+mn-cs"/>
            </a:rPr>
            <a:t>Spoken Words</a:t>
          </a:r>
        </a:p>
        <a:p>
          <a:pPr marL="0" lvl="0" indent="0" algn="ctr" defTabSz="444500">
            <a:lnSpc>
              <a:spcPct val="90000"/>
            </a:lnSpc>
            <a:spcBef>
              <a:spcPct val="0"/>
            </a:spcBef>
            <a:spcAft>
              <a:spcPct val="35000"/>
            </a:spcAft>
            <a:buNone/>
          </a:pPr>
          <a:r>
            <a:rPr lang="en-US" sz="700" kern="1200" dirty="0">
              <a:solidFill>
                <a:sysClr val="windowText" lastClr="000000"/>
              </a:solidFill>
              <a:latin typeface="Calibri"/>
              <a:ea typeface="+mn-ea"/>
              <a:cs typeface="+mn-cs"/>
            </a:rPr>
            <a:t>Multi-Word</a:t>
          </a:r>
        </a:p>
        <a:p>
          <a:pPr marL="0" lvl="0" indent="0" algn="ctr" defTabSz="444500">
            <a:lnSpc>
              <a:spcPct val="90000"/>
            </a:lnSpc>
            <a:spcBef>
              <a:spcPct val="0"/>
            </a:spcBef>
            <a:spcAft>
              <a:spcPct val="35000"/>
            </a:spcAft>
            <a:buNone/>
          </a:pPr>
          <a:r>
            <a:rPr lang="en-US" sz="700" kern="1200" dirty="0">
              <a:solidFill>
                <a:sysClr val="windowText" lastClr="000000"/>
              </a:solidFill>
              <a:latin typeface="Calibri"/>
              <a:ea typeface="+mn-ea"/>
              <a:cs typeface="+mn-cs"/>
            </a:rPr>
            <a:t>Text--Multi-Utterances</a:t>
          </a:r>
        </a:p>
      </dsp:txBody>
      <dsp:txXfrm>
        <a:off x="2989029" y="138151"/>
        <a:ext cx="726334" cy="667054"/>
      </dsp:txXfrm>
    </dsp:sp>
    <dsp:sp modelId="{17C3DB18-697C-4631-AE8F-0E0FA1616459}">
      <dsp:nvSpPr>
        <dsp:cNvPr id="0" name=""/>
        <dsp:cNvSpPr/>
      </dsp:nvSpPr>
      <dsp:spPr>
        <a:xfrm>
          <a:off x="4294426" y="1422532"/>
          <a:ext cx="943356" cy="943356"/>
        </a:xfrm>
        <a:prstGeom prst="ellipse">
          <a:avLst/>
        </a:prstGeom>
        <a:solidFill>
          <a:srgbClr val="EEECE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ysClr val="windowText" lastClr="000000"/>
              </a:solidFill>
              <a:latin typeface="Calibri"/>
              <a:ea typeface="+mn-ea"/>
              <a:cs typeface="+mn-cs"/>
            </a:rPr>
            <a:t>Language By Hand</a:t>
          </a:r>
          <a:r>
            <a:rPr lang="en-US" sz="600" kern="1200" dirty="0">
              <a:solidFill>
                <a:sysClr val="windowText" lastClr="000000"/>
              </a:solidFill>
              <a:latin typeface="Calibri"/>
              <a:ea typeface="+mn-ea"/>
              <a:cs typeface="+mn-cs"/>
            </a:rPr>
            <a:t>:</a:t>
          </a:r>
        </a:p>
        <a:p>
          <a:pPr marL="0" lvl="0" indent="0" algn="ctr" defTabSz="466725">
            <a:lnSpc>
              <a:spcPct val="90000"/>
            </a:lnSpc>
            <a:spcBef>
              <a:spcPct val="0"/>
            </a:spcBef>
            <a:spcAft>
              <a:spcPct val="35000"/>
            </a:spcAft>
            <a:buNone/>
          </a:pPr>
          <a:r>
            <a:rPr lang="en-US" sz="600" kern="1200" dirty="0">
              <a:solidFill>
                <a:sysClr val="windowText" lastClr="000000"/>
              </a:solidFill>
              <a:latin typeface="Calibri"/>
              <a:ea typeface="+mn-ea"/>
              <a:cs typeface="+mn-cs"/>
            </a:rPr>
            <a:t>Subword</a:t>
          </a:r>
        </a:p>
        <a:p>
          <a:pPr marL="0" lvl="0" indent="0" algn="ctr" defTabSz="466725">
            <a:lnSpc>
              <a:spcPct val="90000"/>
            </a:lnSpc>
            <a:spcBef>
              <a:spcPct val="0"/>
            </a:spcBef>
            <a:spcAft>
              <a:spcPct val="35000"/>
            </a:spcAft>
            <a:buNone/>
          </a:pPr>
          <a:r>
            <a:rPr lang="en-US" sz="600" kern="1200" dirty="0">
              <a:solidFill>
                <a:sysClr val="windowText" lastClr="000000"/>
              </a:solidFill>
              <a:latin typeface="Calibri"/>
              <a:ea typeface="+mn-ea"/>
              <a:cs typeface="+mn-cs"/>
            </a:rPr>
            <a:t>Written Words</a:t>
          </a:r>
        </a:p>
        <a:p>
          <a:pPr marL="0" lvl="0" indent="0" algn="ctr" defTabSz="466725">
            <a:lnSpc>
              <a:spcPct val="90000"/>
            </a:lnSpc>
            <a:spcBef>
              <a:spcPct val="0"/>
            </a:spcBef>
            <a:spcAft>
              <a:spcPct val="35000"/>
            </a:spcAft>
            <a:buNone/>
          </a:pPr>
          <a:r>
            <a:rPr lang="en-US" sz="600" kern="1200" dirty="0">
              <a:solidFill>
                <a:sysClr val="windowText" lastClr="000000"/>
              </a:solidFill>
              <a:latin typeface="Calibri"/>
              <a:ea typeface="+mn-ea"/>
              <a:cs typeface="+mn-cs"/>
            </a:rPr>
            <a:t>Mutli-Word</a:t>
          </a:r>
        </a:p>
        <a:p>
          <a:pPr marL="0" lvl="0" indent="0" algn="ctr" defTabSz="466725">
            <a:lnSpc>
              <a:spcPct val="90000"/>
            </a:lnSpc>
            <a:spcBef>
              <a:spcPct val="0"/>
            </a:spcBef>
            <a:spcAft>
              <a:spcPct val="35000"/>
            </a:spcAft>
            <a:buNone/>
          </a:pPr>
          <a:r>
            <a:rPr lang="en-US" sz="600" kern="1200" dirty="0">
              <a:solidFill>
                <a:sysClr val="windowText" lastClr="000000"/>
              </a:solidFill>
              <a:latin typeface="Calibri"/>
              <a:ea typeface="+mn-ea"/>
              <a:cs typeface="+mn-cs"/>
            </a:rPr>
            <a:t>Text--Multi Sentences</a:t>
          </a:r>
        </a:p>
      </dsp:txBody>
      <dsp:txXfrm>
        <a:off x="4432577" y="1560683"/>
        <a:ext cx="667054" cy="667054"/>
      </dsp:txXfrm>
    </dsp:sp>
    <dsp:sp modelId="{41CBE81E-CAB7-47CC-AA70-BD1C6C2CD8FA}">
      <dsp:nvSpPr>
        <dsp:cNvPr id="0" name=""/>
        <dsp:cNvSpPr/>
      </dsp:nvSpPr>
      <dsp:spPr>
        <a:xfrm>
          <a:off x="2918612" y="2859302"/>
          <a:ext cx="943356" cy="943356"/>
        </a:xfrm>
        <a:prstGeom prst="ellipse">
          <a:avLst/>
        </a:prstGeom>
        <a:solidFill>
          <a:srgbClr val="EEECE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ysClr val="windowText" lastClr="000000"/>
              </a:solidFill>
              <a:latin typeface="Calibri"/>
              <a:ea typeface="+mn-ea"/>
              <a:cs typeface="+mn-cs"/>
            </a:rPr>
            <a:t>Language By Eye:</a:t>
          </a:r>
        </a:p>
        <a:p>
          <a:pPr marL="0" lvl="0" indent="0" algn="ctr" defTabSz="444500">
            <a:lnSpc>
              <a:spcPct val="90000"/>
            </a:lnSpc>
            <a:spcBef>
              <a:spcPct val="0"/>
            </a:spcBef>
            <a:spcAft>
              <a:spcPct val="35000"/>
            </a:spcAft>
            <a:buNone/>
          </a:pPr>
          <a:r>
            <a:rPr lang="en-US" sz="700" kern="1200" dirty="0" err="1">
              <a:solidFill>
                <a:sysClr val="windowText" lastClr="000000"/>
              </a:solidFill>
              <a:latin typeface="Calibri"/>
              <a:ea typeface="+mn-ea"/>
              <a:cs typeface="+mn-cs"/>
            </a:rPr>
            <a:t>Subword</a:t>
          </a:r>
          <a:endParaRPr lang="en-US" sz="700" kern="1200" dirty="0">
            <a:solidFill>
              <a:sysClr val="windowText" lastClr="000000"/>
            </a:solidFill>
            <a:latin typeface="Calibri"/>
            <a:ea typeface="+mn-ea"/>
            <a:cs typeface="+mn-cs"/>
          </a:endParaRPr>
        </a:p>
        <a:p>
          <a:pPr marL="0" lvl="0" indent="0" algn="ctr" defTabSz="444500">
            <a:lnSpc>
              <a:spcPct val="90000"/>
            </a:lnSpc>
            <a:spcBef>
              <a:spcPct val="0"/>
            </a:spcBef>
            <a:spcAft>
              <a:spcPct val="35000"/>
            </a:spcAft>
            <a:buNone/>
          </a:pPr>
          <a:r>
            <a:rPr lang="en-US" sz="700" kern="1200" dirty="0">
              <a:solidFill>
                <a:sysClr val="windowText" lastClr="000000"/>
              </a:solidFill>
              <a:latin typeface="Calibri"/>
              <a:ea typeface="+mn-ea"/>
              <a:cs typeface="+mn-cs"/>
            </a:rPr>
            <a:t>Viewed Words</a:t>
          </a:r>
        </a:p>
        <a:p>
          <a:pPr marL="0" lvl="0" indent="0" algn="ctr" defTabSz="444500">
            <a:lnSpc>
              <a:spcPct val="90000"/>
            </a:lnSpc>
            <a:spcBef>
              <a:spcPct val="0"/>
            </a:spcBef>
            <a:spcAft>
              <a:spcPct val="35000"/>
            </a:spcAft>
            <a:buNone/>
          </a:pPr>
          <a:r>
            <a:rPr lang="en-US" sz="700" kern="1200" dirty="0">
              <a:solidFill>
                <a:sysClr val="windowText" lastClr="000000"/>
              </a:solidFill>
              <a:latin typeface="Calibri"/>
              <a:ea typeface="+mn-ea"/>
              <a:cs typeface="+mn-cs"/>
            </a:rPr>
            <a:t>Multi-Word</a:t>
          </a:r>
        </a:p>
        <a:p>
          <a:pPr marL="0" lvl="0" indent="0" algn="ctr" defTabSz="444500">
            <a:lnSpc>
              <a:spcPct val="90000"/>
            </a:lnSpc>
            <a:spcBef>
              <a:spcPct val="0"/>
            </a:spcBef>
            <a:spcAft>
              <a:spcPct val="35000"/>
            </a:spcAft>
            <a:buNone/>
          </a:pPr>
          <a:r>
            <a:rPr lang="en-US" sz="700" kern="1200" dirty="0">
              <a:solidFill>
                <a:sysClr val="windowText" lastClr="000000"/>
              </a:solidFill>
              <a:latin typeface="Calibri"/>
              <a:ea typeface="+mn-ea"/>
              <a:cs typeface="+mn-cs"/>
            </a:rPr>
            <a:t>Text--Multi-</a:t>
          </a:r>
          <a:r>
            <a:rPr lang="en-US" sz="700" kern="1200" dirty="0" err="1">
              <a:solidFill>
                <a:sysClr val="windowText" lastClr="000000"/>
              </a:solidFill>
              <a:latin typeface="Calibri"/>
              <a:ea typeface="+mn-ea"/>
              <a:cs typeface="+mn-cs"/>
            </a:rPr>
            <a:t>Sentencess</a:t>
          </a:r>
          <a:endParaRPr lang="en-US" sz="700" kern="1200" dirty="0">
            <a:solidFill>
              <a:sysClr val="windowText" lastClr="000000"/>
            </a:solidFill>
            <a:latin typeface="Calibri"/>
            <a:ea typeface="+mn-ea"/>
            <a:cs typeface="+mn-cs"/>
          </a:endParaRPr>
        </a:p>
      </dsp:txBody>
      <dsp:txXfrm>
        <a:off x="3056763" y="2997453"/>
        <a:ext cx="667054" cy="667054"/>
      </dsp:txXfrm>
    </dsp:sp>
    <dsp:sp modelId="{2F47B349-1386-4AE7-9E3F-74FACB2169EA}">
      <dsp:nvSpPr>
        <dsp:cNvPr id="0" name=""/>
        <dsp:cNvSpPr/>
      </dsp:nvSpPr>
      <dsp:spPr>
        <a:xfrm>
          <a:off x="1457019" y="1430146"/>
          <a:ext cx="1008231" cy="943356"/>
        </a:xfrm>
        <a:prstGeom prst="ellipse">
          <a:avLst/>
        </a:prstGeom>
        <a:solidFill>
          <a:srgbClr val="EEECE1"/>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solidFill>
                <a:sysClr val="windowText" lastClr="000000"/>
              </a:solidFill>
              <a:latin typeface="Calibri"/>
              <a:ea typeface="+mn-ea"/>
              <a:cs typeface="+mn-cs"/>
            </a:rPr>
            <a:t>Language By Ear </a:t>
          </a:r>
          <a:r>
            <a:rPr lang="en-US" sz="700" b="1" kern="1200">
              <a:solidFill>
                <a:sysClr val="windowText" lastClr="000000"/>
              </a:solidFill>
              <a:latin typeface="Calibri"/>
              <a:ea typeface="+mn-ea"/>
              <a:cs typeface="+mn-cs"/>
            </a:rPr>
            <a:t>:</a:t>
          </a:r>
        </a:p>
        <a:p>
          <a:pPr marL="0" lvl="0" indent="0" algn="ctr" defTabSz="444500">
            <a:lnSpc>
              <a:spcPct val="90000"/>
            </a:lnSpc>
            <a:spcBef>
              <a:spcPct val="0"/>
            </a:spcBef>
            <a:spcAft>
              <a:spcPct val="35000"/>
            </a:spcAft>
            <a:buNone/>
          </a:pPr>
          <a:r>
            <a:rPr lang="en-US" sz="700" kern="1200">
              <a:solidFill>
                <a:sysClr val="windowText" lastClr="000000"/>
              </a:solidFill>
              <a:latin typeface="Calibri"/>
              <a:ea typeface="+mn-ea"/>
              <a:cs typeface="+mn-cs"/>
            </a:rPr>
            <a:t>Subword</a:t>
          </a:r>
        </a:p>
        <a:p>
          <a:pPr marL="0" lvl="0" indent="0" algn="ctr" defTabSz="444500">
            <a:lnSpc>
              <a:spcPct val="90000"/>
            </a:lnSpc>
            <a:spcBef>
              <a:spcPct val="0"/>
            </a:spcBef>
            <a:spcAft>
              <a:spcPct val="35000"/>
            </a:spcAft>
            <a:buNone/>
          </a:pPr>
          <a:r>
            <a:rPr lang="en-US" sz="700" kern="1200">
              <a:solidFill>
                <a:sysClr val="windowText" lastClr="000000"/>
              </a:solidFill>
              <a:latin typeface="Calibri"/>
              <a:ea typeface="+mn-ea"/>
              <a:cs typeface="+mn-cs"/>
            </a:rPr>
            <a:t>Heard Words</a:t>
          </a:r>
        </a:p>
        <a:p>
          <a:pPr marL="0" lvl="0" indent="0" algn="ctr" defTabSz="444500">
            <a:lnSpc>
              <a:spcPct val="90000"/>
            </a:lnSpc>
            <a:spcBef>
              <a:spcPct val="0"/>
            </a:spcBef>
            <a:spcAft>
              <a:spcPct val="35000"/>
            </a:spcAft>
            <a:buNone/>
          </a:pPr>
          <a:r>
            <a:rPr lang="en-US" sz="700" kern="1200">
              <a:solidFill>
                <a:sysClr val="windowText" lastClr="000000"/>
              </a:solidFill>
              <a:latin typeface="Calibri"/>
              <a:ea typeface="+mn-ea"/>
              <a:cs typeface="+mn-cs"/>
            </a:rPr>
            <a:t>Multi-Word</a:t>
          </a:r>
        </a:p>
        <a:p>
          <a:pPr marL="0" lvl="0" indent="0" algn="ctr" defTabSz="444500">
            <a:lnSpc>
              <a:spcPct val="90000"/>
            </a:lnSpc>
            <a:spcBef>
              <a:spcPct val="0"/>
            </a:spcBef>
            <a:spcAft>
              <a:spcPct val="35000"/>
            </a:spcAft>
            <a:buNone/>
          </a:pPr>
          <a:r>
            <a:rPr lang="en-US" sz="700" kern="1200">
              <a:solidFill>
                <a:sysClr val="windowText" lastClr="000000"/>
              </a:solidFill>
              <a:latin typeface="Calibri"/>
              <a:ea typeface="+mn-ea"/>
              <a:cs typeface="+mn-cs"/>
            </a:rPr>
            <a:t>Text--Multi-Utterances</a:t>
          </a:r>
        </a:p>
      </dsp:txBody>
      <dsp:txXfrm>
        <a:off x="1604671" y="1568297"/>
        <a:ext cx="712927" cy="66705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vl1pPr>
          </a:lstStyle>
          <a:p>
            <a:fld id="{9D0D596B-5CAA-4BA0-A47A-D2F7B66478FF}" type="datetimeFigureOut">
              <a:rPr lang="en-US" smtClean="0"/>
              <a:t>7/9/2020</a:t>
            </a:fld>
            <a:endParaRPr lang="en-US"/>
          </a:p>
        </p:txBody>
      </p:sp>
      <p:sp>
        <p:nvSpPr>
          <p:cNvPr id="4" name="Footer Placeholder 3"/>
          <p:cNvSpPr>
            <a:spLocks noGrp="1"/>
          </p:cNvSpPr>
          <p:nvPr>
            <p:ph type="ftr" sz="quarter" idx="2"/>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66" tIns="46583" rIns="93166" bIns="46583" rtlCol="0" anchor="b"/>
          <a:lstStyle>
            <a:lvl1pPr algn="r">
              <a:defRPr sz="1200"/>
            </a:lvl1pPr>
          </a:lstStyle>
          <a:p>
            <a:fld id="{3475BB2E-BE94-48FC-9F2B-F21C1889F639}" type="slidenum">
              <a:rPr lang="en-US" smtClean="0"/>
              <a:t>‹#›</a:t>
            </a:fld>
            <a:endParaRPr lang="en-US"/>
          </a:p>
        </p:txBody>
      </p:sp>
    </p:spTree>
    <p:extLst>
      <p:ext uri="{BB962C8B-B14F-4D97-AF65-F5344CB8AC3E}">
        <p14:creationId xmlns:p14="http://schemas.microsoft.com/office/powerpoint/2010/main" val="3681671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ECA5E53B-DFAE-4B1F-A1AF-72A20B1EDB22}" type="datetimeFigureOut">
              <a:rPr lang="en-US" smtClean="0"/>
              <a:t>7/9/2020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66" tIns="46583" rIns="93166" bIns="46583" rtlCol="0" anchor="b"/>
          <a:lstStyle>
            <a:lvl1pPr algn="r">
              <a:defRPr sz="1200"/>
            </a:lvl1pPr>
          </a:lstStyle>
          <a:p>
            <a:fld id="{EC7FBD6F-C40A-474F-9F57-E809A1149F14}" type="slidenum">
              <a:rPr lang="en-US" smtClean="0"/>
              <a:t>‹#›</a:t>
            </a:fld>
            <a:endParaRPr lang="en-US"/>
          </a:p>
        </p:txBody>
      </p:sp>
    </p:spTree>
    <p:extLst>
      <p:ext uri="{BB962C8B-B14F-4D97-AF65-F5344CB8AC3E}">
        <p14:creationId xmlns:p14="http://schemas.microsoft.com/office/powerpoint/2010/main" val="1963575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7A57-0C32-4C9B-A2C0-95D10BD49C78}" type="slidenum">
              <a:rPr lang="en-US" smtClean="0"/>
              <a:t>3</a:t>
            </a:fld>
            <a:endParaRPr lang="en-US"/>
          </a:p>
        </p:txBody>
      </p:sp>
    </p:spTree>
    <p:extLst>
      <p:ext uri="{BB962C8B-B14F-4D97-AF65-F5344CB8AC3E}">
        <p14:creationId xmlns:p14="http://schemas.microsoft.com/office/powerpoint/2010/main" val="3140818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07A57-0C32-4C9B-A2C0-95D10BD49C78}" type="slidenum">
              <a:rPr lang="en-US" smtClean="0"/>
              <a:t>10</a:t>
            </a:fld>
            <a:endParaRPr lang="en-US"/>
          </a:p>
        </p:txBody>
      </p:sp>
    </p:spTree>
    <p:extLst>
      <p:ext uri="{BB962C8B-B14F-4D97-AF65-F5344CB8AC3E}">
        <p14:creationId xmlns:p14="http://schemas.microsoft.com/office/powerpoint/2010/main" val="3249555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418409-C0C3-4902-92A4-0F180D6CBBA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359349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18409-C0C3-4902-92A4-0F180D6CBBA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207330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18409-C0C3-4902-92A4-0F180D6CBBA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222160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10B9243-A7CE-4045-A53E-1C58F29B58BD}" type="slidenum">
              <a:rPr lang="en-US"/>
              <a:pPr/>
              <a:t>‹#›</a:t>
            </a:fld>
            <a:endParaRPr lang="en-US"/>
          </a:p>
        </p:txBody>
      </p:sp>
    </p:spTree>
    <p:extLst>
      <p:ext uri="{BB962C8B-B14F-4D97-AF65-F5344CB8AC3E}">
        <p14:creationId xmlns:p14="http://schemas.microsoft.com/office/powerpoint/2010/main" val="354432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418409-C0C3-4902-92A4-0F180D6CBBA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2243624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418409-C0C3-4902-92A4-0F180D6CBBA5}"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422832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418409-C0C3-4902-92A4-0F180D6CBBA5}"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212719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418409-C0C3-4902-92A4-0F180D6CBBA5}" type="datetimeFigureOut">
              <a:rPr lang="en-US" smtClean="0"/>
              <a:t>7/9/2020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348114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418409-C0C3-4902-92A4-0F180D6CBBA5}" type="datetimeFigureOut">
              <a:rPr lang="en-US" smtClean="0"/>
              <a:t>7/9/2020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362779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18409-C0C3-4902-92A4-0F180D6CBBA5}" type="datetimeFigureOut">
              <a:rPr lang="en-US" smtClean="0"/>
              <a:t>7/9/2020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2202082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418409-C0C3-4902-92A4-0F180D6CBBA5}"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184853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418409-C0C3-4902-92A4-0F180D6CBBA5}"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036DB-EE23-4409-BE44-37A5CC3A3EC5}" type="slidenum">
              <a:rPr lang="en-US" smtClean="0"/>
              <a:t>‹#›</a:t>
            </a:fld>
            <a:endParaRPr lang="en-US"/>
          </a:p>
        </p:txBody>
      </p:sp>
    </p:spTree>
    <p:extLst>
      <p:ext uri="{BB962C8B-B14F-4D97-AF65-F5344CB8AC3E}">
        <p14:creationId xmlns:p14="http://schemas.microsoft.com/office/powerpoint/2010/main" val="271489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18409-C0C3-4902-92A4-0F180D6CBBA5}" type="datetimeFigureOut">
              <a:rPr lang="en-US" smtClean="0"/>
              <a:t>7/9/2020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036DB-EE23-4409-BE44-37A5CC3A3EC5}" type="slidenum">
              <a:rPr lang="en-US" smtClean="0"/>
              <a:t>‹#›</a:t>
            </a:fld>
            <a:endParaRPr lang="en-US"/>
          </a:p>
        </p:txBody>
      </p:sp>
    </p:spTree>
    <p:extLst>
      <p:ext uri="{BB962C8B-B14F-4D97-AF65-F5344CB8AC3E}">
        <p14:creationId xmlns:p14="http://schemas.microsoft.com/office/powerpoint/2010/main" val="3368543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emf"/><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pmc/articles/PMC5305188" TargetMode="External"/><Relationship Id="rId2" Type="http://schemas.openxmlformats.org/officeDocument/2006/relationships/hyperlink" Target="http://dx.doi.org/10.1080/23311908.2016.127651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037/14437-00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pal-ii.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diagramQuickStyle" Target="../diagrams/quickStyle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Layout" Target="../diagrams/layout2.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Data" Target="../diagrams/data2.xml"/><Relationship Id="rId5" Type="http://schemas.openxmlformats.org/officeDocument/2006/relationships/diagramQuickStyle" Target="../diagrams/quickStyle1.xml"/><Relationship Id="rId15" Type="http://schemas.microsoft.com/office/2007/relationships/diagramDrawing" Target="../diagrams/drawing2.xml"/><Relationship Id="rId10" Type="http://schemas.openxmlformats.org/officeDocument/2006/relationships/image" Target="../media/image4.wmf"/><Relationship Id="rId4" Type="http://schemas.openxmlformats.org/officeDocument/2006/relationships/diagramLayout" Target="../diagrams/layout1.xml"/><Relationship Id="rId9" Type="http://schemas.openxmlformats.org/officeDocument/2006/relationships/image" Target="../media/image3.wmf"/><Relationship Id="rId14"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FE321-3C24-4CD8-A95C-92C45C1880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567"/>
          <a:stretch/>
        </p:blipFill>
        <p:spPr>
          <a:xfrm>
            <a:off x="-5708" y="838200"/>
            <a:ext cx="9155415" cy="5143493"/>
          </a:xfrm>
          <a:prstGeom prst="rect">
            <a:avLst/>
          </a:prstGeom>
        </p:spPr>
      </p:pic>
      <p:sp>
        <p:nvSpPr>
          <p:cNvPr id="2" name="Title 1">
            <a:extLst>
              <a:ext uri="{FF2B5EF4-FFF2-40B4-BE49-F238E27FC236}">
                <a16:creationId xmlns:a16="http://schemas.microsoft.com/office/drawing/2014/main" id="{681C5DC0-29D1-40D4-96D4-790C522237AA}"/>
              </a:ext>
            </a:extLst>
          </p:cNvPr>
          <p:cNvSpPr>
            <a:spLocks noGrp="1"/>
          </p:cNvSpPr>
          <p:nvPr>
            <p:ph type="ctrTitle"/>
          </p:nvPr>
        </p:nvSpPr>
        <p:spPr>
          <a:xfrm>
            <a:off x="1757362" y="1301197"/>
            <a:ext cx="6700838" cy="2306273"/>
          </a:xfrm>
        </p:spPr>
        <p:txBody>
          <a:bodyPr>
            <a:normAutofit/>
          </a:bodyPr>
          <a:lstStyle/>
          <a:p>
            <a:r>
              <a:rPr lang="en-US" sz="3450" dirty="0">
                <a:highlight>
                  <a:srgbClr val="FF0000"/>
                </a:highlight>
              </a:rPr>
              <a:t>Thoughts on Simple and </a:t>
            </a:r>
            <a:br>
              <a:rPr lang="en-US" sz="3450" dirty="0">
                <a:highlight>
                  <a:srgbClr val="FF0000"/>
                </a:highlight>
              </a:rPr>
            </a:br>
            <a:r>
              <a:rPr lang="en-US" sz="3450" dirty="0">
                <a:highlight>
                  <a:srgbClr val="FF0000"/>
                </a:highlight>
              </a:rPr>
              <a:t>Not So Simple </a:t>
            </a:r>
            <a:br>
              <a:rPr lang="en-US" sz="3450" dirty="0">
                <a:highlight>
                  <a:srgbClr val="FF0000"/>
                </a:highlight>
              </a:rPr>
            </a:br>
            <a:r>
              <a:rPr lang="en-US" sz="3450" dirty="0">
                <a:highlight>
                  <a:srgbClr val="FF0000"/>
                </a:highlight>
              </a:rPr>
              <a:t>Views of Writing</a:t>
            </a:r>
          </a:p>
        </p:txBody>
      </p:sp>
      <p:sp>
        <p:nvSpPr>
          <p:cNvPr id="3" name="Subtitle 2">
            <a:extLst>
              <a:ext uri="{FF2B5EF4-FFF2-40B4-BE49-F238E27FC236}">
                <a16:creationId xmlns:a16="http://schemas.microsoft.com/office/drawing/2014/main" id="{B1B91B3A-E116-4E17-8E42-B950473A779E}"/>
              </a:ext>
            </a:extLst>
          </p:cNvPr>
          <p:cNvSpPr>
            <a:spLocks noGrp="1"/>
          </p:cNvSpPr>
          <p:nvPr>
            <p:ph type="subTitle" idx="1"/>
          </p:nvPr>
        </p:nvSpPr>
        <p:spPr>
          <a:xfrm>
            <a:off x="228600" y="2209800"/>
            <a:ext cx="3276600" cy="3347003"/>
          </a:xfrm>
        </p:spPr>
        <p:txBody>
          <a:bodyPr>
            <a:normAutofit fontScale="70000" lnSpcReduction="20000"/>
          </a:bodyPr>
          <a:lstStyle/>
          <a:p>
            <a:r>
              <a:rPr lang="en-US" dirty="0">
                <a:solidFill>
                  <a:schemeClr val="bg1"/>
                </a:solidFill>
                <a:highlight>
                  <a:srgbClr val="000000"/>
                </a:highlight>
              </a:rPr>
              <a:t>Virginia W </a:t>
            </a:r>
            <a:r>
              <a:rPr lang="en-US" dirty="0" err="1">
                <a:solidFill>
                  <a:schemeClr val="bg1"/>
                </a:solidFill>
                <a:highlight>
                  <a:srgbClr val="000000"/>
                </a:highlight>
              </a:rPr>
              <a:t>Berninger,Ph.D</a:t>
            </a:r>
            <a:r>
              <a:rPr lang="en-US" dirty="0">
                <a:solidFill>
                  <a:schemeClr val="bg1"/>
                </a:solidFill>
                <a:highlight>
                  <a:srgbClr val="000000"/>
                </a:highlight>
              </a:rPr>
              <a:t>, </a:t>
            </a:r>
          </a:p>
          <a:p>
            <a:r>
              <a:rPr lang="en-US" dirty="0">
                <a:solidFill>
                  <a:schemeClr val="bg1"/>
                </a:solidFill>
                <a:highlight>
                  <a:srgbClr val="000000"/>
                </a:highlight>
              </a:rPr>
              <a:t>Professor Emerita University of Washington</a:t>
            </a:r>
          </a:p>
          <a:p>
            <a:r>
              <a:rPr lang="en-US" dirty="0">
                <a:solidFill>
                  <a:schemeClr val="bg1"/>
                </a:solidFill>
                <a:highlight>
                  <a:srgbClr val="000000"/>
                </a:highlight>
              </a:rPr>
              <a:t>Based on NICHD-funded research on </a:t>
            </a:r>
          </a:p>
          <a:p>
            <a:r>
              <a:rPr lang="en-US" dirty="0">
                <a:solidFill>
                  <a:schemeClr val="bg1"/>
                </a:solidFill>
                <a:highlight>
                  <a:srgbClr val="000000"/>
                </a:highlight>
              </a:rPr>
              <a:t>typical and low achieving writers 1989-2008 and </a:t>
            </a:r>
          </a:p>
          <a:p>
            <a:r>
              <a:rPr lang="en-US">
                <a:solidFill>
                  <a:schemeClr val="bg1"/>
                </a:solidFill>
                <a:highlight>
                  <a:srgbClr val="000000"/>
                </a:highlight>
              </a:rPr>
              <a:t>specific learning disabilities </a:t>
            </a:r>
            <a:r>
              <a:rPr lang="en-US" dirty="0">
                <a:solidFill>
                  <a:schemeClr val="bg1"/>
                </a:solidFill>
                <a:highlight>
                  <a:srgbClr val="000000"/>
                </a:highlight>
              </a:rPr>
              <a:t>affecting writing </a:t>
            </a:r>
          </a:p>
          <a:p>
            <a:r>
              <a:rPr lang="en-US" dirty="0">
                <a:solidFill>
                  <a:schemeClr val="bg1"/>
                </a:solidFill>
                <a:highlight>
                  <a:srgbClr val="000000"/>
                </a:highlight>
              </a:rPr>
              <a:t>1995-2006, 2011-2016</a:t>
            </a:r>
            <a:r>
              <a:rPr lang="en-US" dirty="0">
                <a:solidFill>
                  <a:schemeClr val="bg1"/>
                </a:solidFill>
              </a:rPr>
              <a:t>. </a:t>
            </a:r>
          </a:p>
        </p:txBody>
      </p:sp>
    </p:spTree>
    <p:extLst>
      <p:ext uri="{BB962C8B-B14F-4D97-AF65-F5344CB8AC3E}">
        <p14:creationId xmlns:p14="http://schemas.microsoft.com/office/powerpoint/2010/main" val="68320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Autofit/>
          </a:bodyPr>
          <a:lstStyle/>
          <a:p>
            <a:br>
              <a:rPr lang="en-US" sz="1600" b="1" dirty="0"/>
            </a:br>
            <a:br>
              <a:rPr lang="en-US" sz="1600" b="1" dirty="0"/>
            </a:br>
            <a:r>
              <a:rPr lang="en-US" sz="1600" b="1" dirty="0"/>
              <a:t>Figure 9.1 Berninger (2015) Interdisciplinary Frameworks: </a:t>
            </a:r>
            <a:br>
              <a:rPr lang="en-US" sz="1600" b="1" dirty="0"/>
            </a:br>
            <a:r>
              <a:rPr lang="en-US" sz="1600" b="1" dirty="0"/>
              <a:t>4 Language Systems (connected to sensory input or motor output systems) and Developmental Domains Used in Ruling Out Developmental Disabilities and </a:t>
            </a:r>
            <a:br>
              <a:rPr lang="en-US" sz="1600" b="1" dirty="0"/>
            </a:br>
            <a:r>
              <a:rPr lang="en-US" sz="1600" b="1" dirty="0"/>
              <a:t>Identifying Literacy Learning Profiles</a:t>
            </a:r>
            <a:br>
              <a:rPr lang="en-US" sz="1600" b="1" dirty="0"/>
            </a:br>
            <a:br>
              <a:rPr lang="en-US" sz="2000" b="1" dirty="0"/>
            </a:br>
            <a:endParaRPr lang="en-US" sz="2000" b="1"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762000"/>
            <a:ext cx="6324600" cy="565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nvGraphicFramePr>
        <p:xfrm>
          <a:off x="1197927" y="1527175"/>
          <a:ext cx="6748145" cy="3803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762000" y="1066800"/>
            <a:ext cx="1600200" cy="3139321"/>
          </a:xfrm>
          <a:prstGeom prst="rect">
            <a:avLst/>
          </a:prstGeom>
          <a:noFill/>
        </p:spPr>
        <p:txBody>
          <a:bodyPr wrap="square" rtlCol="0">
            <a:spAutoFit/>
          </a:bodyPr>
          <a:lstStyle/>
          <a:p>
            <a:r>
              <a:rPr lang="en-US" b="1" dirty="0"/>
              <a:t>Attention and Executive Functions: </a:t>
            </a:r>
            <a:r>
              <a:rPr lang="en-US" i="1" dirty="0"/>
              <a:t>Mental Government </a:t>
            </a:r>
            <a:r>
              <a:rPr lang="en-US" dirty="0"/>
              <a:t>of the Cognitive, Language, </a:t>
            </a:r>
            <a:r>
              <a:rPr lang="en-US" dirty="0" err="1"/>
              <a:t>SensoriMotor</a:t>
            </a:r>
            <a:r>
              <a:rPr lang="en-US" dirty="0"/>
              <a:t>,  Social, and</a:t>
            </a:r>
          </a:p>
          <a:p>
            <a:r>
              <a:rPr lang="en-US" dirty="0"/>
              <a:t>Emotional </a:t>
            </a:r>
          </a:p>
          <a:p>
            <a:r>
              <a:rPr lang="en-US" dirty="0"/>
              <a:t>Domains</a:t>
            </a:r>
          </a:p>
        </p:txBody>
      </p:sp>
    </p:spTree>
    <p:extLst>
      <p:ext uri="{BB962C8B-B14F-4D97-AF65-F5344CB8AC3E}">
        <p14:creationId xmlns:p14="http://schemas.microsoft.com/office/powerpoint/2010/main" val="283504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411162"/>
          </a:xfrm>
        </p:spPr>
        <p:txBody>
          <a:bodyPr>
            <a:normAutofit fontScale="90000"/>
          </a:bodyPr>
          <a:lstStyle/>
          <a:p>
            <a:r>
              <a:rPr lang="en-US" b="1" dirty="0"/>
              <a:t>Four Multi-Leveled Language Systems</a:t>
            </a:r>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r>
              <a:rPr lang="en-US" b="1" dirty="0"/>
              <a:t>Teach to each of the multiple levels of language within each of the four language systems (by ear, mouth, eye, and hand).  </a:t>
            </a:r>
            <a:r>
              <a:rPr lang="en-US" dirty="0"/>
              <a:t>Each language system has multiple units at which language can be analyzed, learned, and used: </a:t>
            </a:r>
            <a:r>
              <a:rPr lang="en-US" dirty="0" err="1"/>
              <a:t>subword</a:t>
            </a:r>
            <a:r>
              <a:rPr lang="en-US" dirty="0"/>
              <a:t>, word, and multi-word syntax, and text.</a:t>
            </a:r>
          </a:p>
          <a:p>
            <a:r>
              <a:rPr lang="en-US" b="1" dirty="0"/>
              <a:t>Create each of the four functional language systems. </a:t>
            </a:r>
            <a:r>
              <a:rPr lang="en-US" i="1" dirty="0"/>
              <a:t>Teach to each level of a language system close in time to create cross level connections within each functional language system </a:t>
            </a:r>
            <a:r>
              <a:rPr lang="en-US" dirty="0"/>
              <a:t>for language by ear (listening), for language by mouth (oral expression), for language by eye (reading), and for language by hand (writing). </a:t>
            </a:r>
          </a:p>
          <a:p>
            <a:r>
              <a:rPr lang="en-US" b="1" dirty="0"/>
              <a:t>Provide instruction and learning activities to teach inter-relationships among the four language systems</a:t>
            </a:r>
            <a:r>
              <a:rPr lang="en-US" dirty="0"/>
              <a:t>. For example, integrated reading-writing, listening-writing, writing-speaking are needed for academic tasks.</a:t>
            </a:r>
          </a:p>
        </p:txBody>
      </p:sp>
    </p:spTree>
    <p:extLst>
      <p:ext uri="{BB962C8B-B14F-4D97-AF65-F5344CB8AC3E}">
        <p14:creationId xmlns:p14="http://schemas.microsoft.com/office/powerpoint/2010/main" val="157310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382000" cy="5181600"/>
          </a:xfrm>
        </p:spPr>
        <p:txBody>
          <a:bodyPr>
            <a:normAutofit fontScale="85000" lnSpcReduction="10000"/>
          </a:bodyPr>
          <a:lstStyle/>
          <a:p>
            <a:r>
              <a:rPr lang="en-US" dirty="0"/>
              <a:t>How can the individual student learn to </a:t>
            </a:r>
            <a:r>
              <a:rPr lang="en-US" dirty="0">
                <a:solidFill>
                  <a:srgbClr val="FF0000"/>
                </a:solidFill>
              </a:rPr>
              <a:t>self-regulate </a:t>
            </a:r>
            <a:r>
              <a:rPr lang="en-US" dirty="0"/>
              <a:t>each of the four multi-leveled language systems that support language learning and use? See Figure 9.1.</a:t>
            </a:r>
          </a:p>
          <a:p>
            <a:r>
              <a:rPr lang="en-US" dirty="0"/>
              <a:t>How can teachers help students learn to </a:t>
            </a:r>
            <a:r>
              <a:rPr lang="en-US" dirty="0">
                <a:solidFill>
                  <a:srgbClr val="FF0000"/>
                </a:solidFill>
              </a:rPr>
              <a:t>self-regulate</a:t>
            </a:r>
            <a:r>
              <a:rPr lang="en-US" dirty="0"/>
              <a:t> the complexity of the interactions among levels of language within and across functional language systems and their interactions with other functional systems for the cognitive, attention/executive, </a:t>
            </a:r>
            <a:r>
              <a:rPr lang="en-US" dirty="0" err="1"/>
              <a:t>sensori</a:t>
            </a:r>
            <a:r>
              <a:rPr lang="en-US" dirty="0"/>
              <a:t>-motor, social, and emotional developmental domains? See Figure 9.1</a:t>
            </a:r>
          </a:p>
          <a:p>
            <a:r>
              <a:rPr lang="en-US" dirty="0"/>
              <a:t>How can teachers help students develop executive functions for </a:t>
            </a:r>
            <a:r>
              <a:rPr lang="en-US" dirty="0">
                <a:solidFill>
                  <a:srgbClr val="FF0000"/>
                </a:solidFill>
              </a:rPr>
              <a:t>self-regulation (mental self-government) </a:t>
            </a:r>
            <a:r>
              <a:rPr lang="en-US" dirty="0"/>
              <a:t>of working memory components that support language learning and use? See Figures 9.2 and 9.3. </a:t>
            </a:r>
          </a:p>
        </p:txBody>
      </p:sp>
      <p:sp>
        <p:nvSpPr>
          <p:cNvPr id="4" name="Title 3"/>
          <p:cNvSpPr>
            <a:spLocks noGrp="1"/>
          </p:cNvSpPr>
          <p:nvPr>
            <p:ph type="title"/>
          </p:nvPr>
        </p:nvSpPr>
        <p:spPr>
          <a:xfrm>
            <a:off x="533400" y="0"/>
            <a:ext cx="8153400" cy="838200"/>
          </a:xfrm>
        </p:spPr>
        <p:txBody>
          <a:bodyPr>
            <a:normAutofit fontScale="90000"/>
          </a:bodyPr>
          <a:lstStyle/>
          <a:p>
            <a:r>
              <a:rPr lang="en-US" sz="3600" b="1" dirty="0"/>
              <a:t>Issues Regarding Executive Functions for Self-Governing  Functional Systems </a:t>
            </a:r>
          </a:p>
        </p:txBody>
      </p:sp>
    </p:spTree>
    <p:extLst>
      <p:ext uri="{BB962C8B-B14F-4D97-AF65-F5344CB8AC3E}">
        <p14:creationId xmlns:p14="http://schemas.microsoft.com/office/powerpoint/2010/main" val="73400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10" y="228600"/>
            <a:ext cx="8229600" cy="1143000"/>
          </a:xfrm>
        </p:spPr>
        <p:txBody>
          <a:bodyPr>
            <a:noAutofit/>
          </a:bodyPr>
          <a:lstStyle/>
          <a:p>
            <a:r>
              <a:rPr lang="en-US" sz="2400" b="1" dirty="0"/>
              <a:t>Oral Language Matters in Learning to Write</a:t>
            </a:r>
            <a:br>
              <a:rPr lang="en-US" sz="2400" b="1" dirty="0"/>
            </a:br>
            <a:r>
              <a:rPr lang="en-US" sz="2400" b="1" dirty="0"/>
              <a:t>What I Think I Can Say, What I Say I Can Write:</a:t>
            </a:r>
            <a:br>
              <a:rPr lang="en-US" sz="2400" b="1" dirty="0"/>
            </a:br>
            <a:r>
              <a:rPr lang="en-US" sz="2400" b="1" dirty="0"/>
              <a:t>Writing-Reading-Oral Language Intervention Developed by Kindergarten Teacher in Low Income, Low Achieving School</a:t>
            </a:r>
          </a:p>
        </p:txBody>
      </p:sp>
      <p:sp>
        <p:nvSpPr>
          <p:cNvPr id="3" name="Content Placeholder 2"/>
          <p:cNvSpPr>
            <a:spLocks noGrp="1"/>
          </p:cNvSpPr>
          <p:nvPr>
            <p:ph idx="1"/>
          </p:nvPr>
        </p:nvSpPr>
        <p:spPr>
          <a:xfrm>
            <a:off x="533400" y="1676400"/>
            <a:ext cx="8153400" cy="4953000"/>
          </a:xfrm>
        </p:spPr>
        <p:txBody>
          <a:bodyPr>
            <a:normAutofit fontScale="62500" lnSpcReduction="20000"/>
          </a:bodyPr>
          <a:lstStyle/>
          <a:p>
            <a:pPr marL="0" indent="0">
              <a:buNone/>
            </a:pPr>
            <a:r>
              <a:rPr lang="en-US" dirty="0"/>
              <a:t>Jennifer </a:t>
            </a:r>
            <a:r>
              <a:rPr lang="en-US" dirty="0" err="1"/>
              <a:t>Katahira</a:t>
            </a:r>
            <a:r>
              <a:rPr lang="en-US" dirty="0"/>
              <a:t> used this teaching approach every day throughout kindergarten to make connections among the thought world, oral language, writing, reading, and social world. </a:t>
            </a:r>
          </a:p>
          <a:p>
            <a:pPr marL="0" indent="0">
              <a:buNone/>
            </a:pPr>
            <a:r>
              <a:rPr lang="en-US" dirty="0"/>
              <a:t>Teacher modeling thinking Aloud to generate words and sound out and spell those words; Children thinking aloud, using Sunshine Cards to find letter that goes with pictured word that contains each sound in the spoken words expressing their thoughts and using the letters to write those words; and children sharing writing by reading what they composed aloud to writing buddies. They even published a classroom book!</a:t>
            </a:r>
          </a:p>
          <a:p>
            <a:pPr marL="0" indent="0">
              <a:buNone/>
            </a:pPr>
            <a:r>
              <a:rPr lang="en-US" dirty="0"/>
              <a:t>At end of year all kindergartners (but one) were at  the 90</a:t>
            </a:r>
            <a:r>
              <a:rPr lang="en-US" baseline="30000" dirty="0"/>
              <a:t>th</a:t>
            </a:r>
            <a:r>
              <a:rPr lang="en-US" dirty="0"/>
              <a:t> %tile in reading (that one was at the 70</a:t>
            </a:r>
            <a:r>
              <a:rPr lang="en-US" baseline="30000" dirty="0"/>
              <a:t>th</a:t>
            </a:r>
            <a:r>
              <a:rPr lang="en-US" dirty="0"/>
              <a:t> %tile).</a:t>
            </a:r>
          </a:p>
          <a:p>
            <a:pPr marL="0" indent="0">
              <a:buNone/>
            </a:pPr>
            <a:r>
              <a:rPr lang="en-US" dirty="0"/>
              <a:t>KINDERGARTEN IS NOT TOO EARLY TO START TEACHING WRITING!</a:t>
            </a:r>
          </a:p>
          <a:p>
            <a:pPr marL="0" indent="0">
              <a:buNone/>
            </a:pPr>
            <a:r>
              <a:rPr lang="en-US" dirty="0"/>
              <a:t>Berninger, V., &amp; </a:t>
            </a:r>
            <a:r>
              <a:rPr lang="en-US" dirty="0" err="1"/>
              <a:t>Traweek</a:t>
            </a:r>
            <a:r>
              <a:rPr lang="en-US" dirty="0"/>
              <a:t>, D. (1991).  Effects of two-phase reading intervention on three orthographic-phonological code connections.  </a:t>
            </a:r>
            <a:r>
              <a:rPr lang="en-US" i="1" dirty="0"/>
              <a:t>Learning and Individual Differences</a:t>
            </a:r>
            <a:r>
              <a:rPr lang="en-US" dirty="0"/>
              <a:t>, </a:t>
            </a:r>
            <a:r>
              <a:rPr lang="en-US" i="1" dirty="0"/>
              <a:t>3</a:t>
            </a:r>
            <a:r>
              <a:rPr lang="en-US" dirty="0"/>
              <a:t>, 323-338.</a:t>
            </a:r>
          </a:p>
          <a:p>
            <a:pPr marL="0" indent="0">
              <a:buNone/>
            </a:pPr>
            <a:r>
              <a:rPr lang="en-US" dirty="0" err="1"/>
              <a:t>Traweek</a:t>
            </a:r>
            <a:r>
              <a:rPr lang="en-US" dirty="0"/>
              <a:t>, D., &amp; Berninger, V.  (1997).  Comparison of beginning literacy programs: Alternative paths to the same learning outcome</a:t>
            </a:r>
            <a:r>
              <a:rPr lang="en-US" i="1" dirty="0"/>
              <a:t>. Learning Disability Quarterly, 20, </a:t>
            </a:r>
            <a:r>
              <a:rPr lang="en-US" dirty="0"/>
              <a:t>160-168</a:t>
            </a:r>
            <a:r>
              <a:rPr lang="en-US" i="1" dirty="0"/>
              <a:t>.</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1830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AF7F7-40B3-491C-86D8-B47222FE1D6B}"/>
              </a:ext>
            </a:extLst>
          </p:cNvPr>
          <p:cNvSpPr>
            <a:spLocks noGrp="1"/>
          </p:cNvSpPr>
          <p:nvPr>
            <p:ph type="title"/>
          </p:nvPr>
        </p:nvSpPr>
        <p:spPr>
          <a:xfrm>
            <a:off x="457200" y="381000"/>
            <a:ext cx="8229600" cy="1143000"/>
          </a:xfrm>
        </p:spPr>
        <p:txBody>
          <a:bodyPr>
            <a:normAutofit/>
          </a:bodyPr>
          <a:lstStyle/>
          <a:p>
            <a:r>
              <a:rPr lang="en-US" sz="2400" b="1" dirty="0"/>
              <a:t>Oral Language (Thinking Aloud) Also Matters in Writing during Middle Childhood </a:t>
            </a:r>
          </a:p>
        </p:txBody>
      </p:sp>
      <p:sp>
        <p:nvSpPr>
          <p:cNvPr id="3" name="Content Placeholder 2">
            <a:extLst>
              <a:ext uri="{FF2B5EF4-FFF2-40B4-BE49-F238E27FC236}">
                <a16:creationId xmlns:a16="http://schemas.microsoft.com/office/drawing/2014/main" id="{BD52324F-720B-4F3D-8A07-4ACE58178E20}"/>
              </a:ext>
            </a:extLst>
          </p:cNvPr>
          <p:cNvSpPr>
            <a:spLocks noGrp="1"/>
          </p:cNvSpPr>
          <p:nvPr>
            <p:ph idx="1"/>
          </p:nvPr>
        </p:nvSpPr>
        <p:spPr/>
        <p:txBody>
          <a:bodyPr>
            <a:normAutofit/>
          </a:bodyPr>
          <a:lstStyle/>
          <a:p>
            <a:r>
              <a:rPr lang="en-US" sz="2100" dirty="0"/>
              <a:t>Davidson, M., &amp; Berninger, V.  (2017, published January 12; posted on line, 2016, December 21).</a:t>
            </a:r>
            <a:r>
              <a:rPr lang="en-US" sz="2100" b="1" dirty="0"/>
              <a:t> </a:t>
            </a:r>
            <a:r>
              <a:rPr lang="en-US" sz="2100" dirty="0"/>
              <a:t>Thinking aloud during idea generating and planning before written translation: Developmental changes from ages 10 to12 in expressing and defending opinions. </a:t>
            </a:r>
            <a:r>
              <a:rPr lang="en-US" sz="2100" i="1" dirty="0"/>
              <a:t>Cogent Psychology, 3(1), </a:t>
            </a:r>
            <a:r>
              <a:rPr lang="en-US" sz="2100" dirty="0"/>
              <a:t>1276514. Pages 1 to 16. Published by Taylor Francis  </a:t>
            </a:r>
            <a:r>
              <a:rPr lang="en-US" sz="2100" u="sng" dirty="0">
                <a:hlinkClick r:id="rId2"/>
              </a:rPr>
              <a:t>http://dx.doi.org/10.1080/23311908.2016.1276514</a:t>
            </a:r>
            <a:r>
              <a:rPr lang="en-US" sz="2100" dirty="0"/>
              <a:t>  NIHMS 846177   Posted on PubMed February 20, 2017 </a:t>
            </a:r>
            <a:r>
              <a:rPr lang="en-US" sz="2100" u="sng" dirty="0">
                <a:hlinkClick r:id="rId3"/>
              </a:rPr>
              <a:t>https://www.ncbi.nlm.nih.gov/pmc/articles/PMC5305188</a:t>
            </a:r>
            <a:endParaRPr lang="en-US" sz="2100" dirty="0"/>
          </a:p>
          <a:p>
            <a:r>
              <a:rPr lang="en-US" sz="2800" b="1" dirty="0"/>
              <a:t>Conclusion:  </a:t>
            </a:r>
            <a:r>
              <a:rPr lang="en-US" sz="2800" dirty="0">
                <a:solidFill>
                  <a:srgbClr val="FF0000"/>
                </a:solidFill>
              </a:rPr>
              <a:t>Writing is complex in terms of the processes involved, but if teachers understand these processes and how to teach them, then learning to write can seem simple to developing writers!</a:t>
            </a:r>
          </a:p>
        </p:txBody>
      </p:sp>
    </p:spTree>
    <p:extLst>
      <p:ext uri="{BB962C8B-B14F-4D97-AF65-F5344CB8AC3E}">
        <p14:creationId xmlns:p14="http://schemas.microsoft.com/office/powerpoint/2010/main" val="423388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92162"/>
          </a:xfrm>
        </p:spPr>
        <p:txBody>
          <a:bodyPr>
            <a:noAutofit/>
          </a:bodyPr>
          <a:lstStyle/>
          <a:p>
            <a:r>
              <a:rPr lang="en-US" sz="2000" b="1" dirty="0"/>
              <a:t>Resources for Practitioners: Books on Writing in Typically Developing Writers and Specific Learning Disabilities Involving Writing </a:t>
            </a:r>
          </a:p>
        </p:txBody>
      </p:sp>
      <p:sp>
        <p:nvSpPr>
          <p:cNvPr id="3" name="Content Placeholder 2"/>
          <p:cNvSpPr>
            <a:spLocks noGrp="1"/>
          </p:cNvSpPr>
          <p:nvPr>
            <p:ph idx="1"/>
          </p:nvPr>
        </p:nvSpPr>
        <p:spPr>
          <a:xfrm>
            <a:off x="533400" y="1219200"/>
            <a:ext cx="8153400" cy="4906963"/>
          </a:xfrm>
        </p:spPr>
        <p:txBody>
          <a:bodyPr>
            <a:normAutofit fontScale="85000" lnSpcReduction="10000"/>
          </a:bodyPr>
          <a:lstStyle/>
          <a:p>
            <a:r>
              <a:rPr lang="en-US" sz="2600" dirty="0"/>
              <a:t>Berninger, V. W. (2015). </a:t>
            </a:r>
            <a:r>
              <a:rPr lang="en-US" sz="2600" i="1" dirty="0"/>
              <a:t>Interdisciplinary frameworks for schools: Best professional practices for serving the needs of all students. </a:t>
            </a:r>
            <a:r>
              <a:rPr lang="en-US" sz="2600" dirty="0"/>
              <a:t>Washington, DC: American Psychological Association. http://</a:t>
            </a:r>
            <a:r>
              <a:rPr lang="en-US" sz="2600" u="sng" dirty="0">
                <a:hlinkClick r:id="rId2"/>
              </a:rPr>
              <a:t>dx.doi.org/10.1037/14437-002</a:t>
            </a:r>
            <a:r>
              <a:rPr lang="en-US" sz="2600" dirty="0"/>
              <a:t>  Companion Websites with Readings and Resources and Advisory Panel.  </a:t>
            </a:r>
          </a:p>
          <a:p>
            <a:r>
              <a:rPr lang="en-US" sz="2800" dirty="0"/>
              <a:t>Berninger, V., &amp; Wolf, B. (2016, second printing 2019). </a:t>
            </a:r>
            <a:r>
              <a:rPr lang="en-US" sz="2800" i="1" dirty="0"/>
              <a:t>Teaching students with dyslexia, dysgraphia, OWL LD, and dyscalculia: Lessons from teaching and science, Second Edition.</a:t>
            </a:r>
            <a:r>
              <a:rPr lang="en-US" sz="2800" dirty="0"/>
              <a:t> Baltimore: Paul H. Brookes. Also available as e-book.</a:t>
            </a:r>
          </a:p>
          <a:p>
            <a:r>
              <a:rPr lang="en-US" sz="2800" dirty="0" err="1"/>
              <a:t>Arfé</a:t>
            </a:r>
            <a:r>
              <a:rPr lang="en-US" sz="2800" dirty="0"/>
              <a:t>, B., </a:t>
            </a:r>
            <a:r>
              <a:rPr lang="en-US" sz="2800" dirty="0" err="1"/>
              <a:t>Dockrell</a:t>
            </a:r>
            <a:r>
              <a:rPr lang="en-US" sz="2800" dirty="0"/>
              <a:t>, J., &amp; Berninger, V. (Eds.) (2015). </a:t>
            </a:r>
            <a:r>
              <a:rPr lang="en-US" sz="2800" i="1" dirty="0"/>
              <a:t>Writing development in children with hearing loss, dyslexia, or oral language problems: Implications for assessment and instruction</a:t>
            </a:r>
            <a:r>
              <a:rPr lang="en-US" sz="2800" dirty="0"/>
              <a:t>. NY: Oxford University Press. Also available as an </a:t>
            </a:r>
            <a:r>
              <a:rPr lang="en-US" sz="2800" dirty="0" err="1"/>
              <a:t>ebook</a:t>
            </a:r>
            <a:r>
              <a:rPr lang="en-US" sz="2800" dirty="0"/>
              <a:t>.  </a:t>
            </a:r>
          </a:p>
          <a:p>
            <a:pPr marL="0" indent="0">
              <a:buNone/>
            </a:pPr>
            <a:endParaRPr lang="en-US" sz="2800" dirty="0"/>
          </a:p>
          <a:p>
            <a:endParaRPr lang="en-US" sz="2600" dirty="0"/>
          </a:p>
          <a:p>
            <a:endParaRPr lang="en-US" sz="2600" dirty="0"/>
          </a:p>
          <a:p>
            <a:endParaRPr lang="en-US" dirty="0"/>
          </a:p>
          <a:p>
            <a:endParaRPr lang="en-US" dirty="0"/>
          </a:p>
        </p:txBody>
      </p:sp>
    </p:spTree>
    <p:extLst>
      <p:ext uri="{BB962C8B-B14F-4D97-AF65-F5344CB8AC3E}">
        <p14:creationId xmlns:p14="http://schemas.microsoft.com/office/powerpoint/2010/main" val="276154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E75CF-A280-4244-B64E-BEB1C42DED84}"/>
              </a:ext>
            </a:extLst>
          </p:cNvPr>
          <p:cNvSpPr>
            <a:spLocks noGrp="1"/>
          </p:cNvSpPr>
          <p:nvPr>
            <p:ph type="title"/>
          </p:nvPr>
        </p:nvSpPr>
        <p:spPr>
          <a:xfrm>
            <a:off x="381000" y="-76200"/>
            <a:ext cx="8305800" cy="1143000"/>
          </a:xfrm>
        </p:spPr>
        <p:txBody>
          <a:bodyPr>
            <a:normAutofit/>
          </a:bodyPr>
          <a:lstStyle/>
          <a:p>
            <a:r>
              <a:rPr lang="en-US" sz="2400" b="1" dirty="0"/>
              <a:t>Resources for Understanding the Cognitive and Neuropsychological Processes in Writing</a:t>
            </a:r>
          </a:p>
        </p:txBody>
      </p:sp>
      <p:sp>
        <p:nvSpPr>
          <p:cNvPr id="3" name="Content Placeholder 2">
            <a:extLst>
              <a:ext uri="{FF2B5EF4-FFF2-40B4-BE49-F238E27FC236}">
                <a16:creationId xmlns:a16="http://schemas.microsoft.com/office/drawing/2014/main" id="{D5F05042-7EF4-441C-9BA7-3295FD4DDF8A}"/>
              </a:ext>
            </a:extLst>
          </p:cNvPr>
          <p:cNvSpPr>
            <a:spLocks noGrp="1"/>
          </p:cNvSpPr>
          <p:nvPr>
            <p:ph idx="1"/>
          </p:nvPr>
        </p:nvSpPr>
        <p:spPr>
          <a:xfrm>
            <a:off x="304800" y="1295400"/>
            <a:ext cx="8382000" cy="5638800"/>
          </a:xfrm>
        </p:spPr>
        <p:txBody>
          <a:bodyPr>
            <a:normAutofit fontScale="55000" lnSpcReduction="20000"/>
          </a:bodyPr>
          <a:lstStyle/>
          <a:p>
            <a:pPr fontAlgn="base" hangingPunct="0"/>
            <a:r>
              <a:rPr lang="en-US" dirty="0"/>
              <a:t>Berninger, V. (Ed.) (2012). </a:t>
            </a:r>
            <a:r>
              <a:rPr lang="en-US" i="1" dirty="0"/>
              <a:t>Past, present, and future contributions of cognitive writing research to cognitive psychology.</a:t>
            </a:r>
            <a:r>
              <a:rPr lang="en-US" dirty="0"/>
              <a:t> New York: Psychology Press/Taylor Francis Group. See Hayes chapter.</a:t>
            </a:r>
          </a:p>
          <a:p>
            <a:pPr fontAlgn="base" hangingPunct="0"/>
            <a:r>
              <a:rPr lang="en-US" dirty="0"/>
              <a:t>Fayol, M., </a:t>
            </a:r>
            <a:r>
              <a:rPr lang="en-US" dirty="0" err="1"/>
              <a:t>Alamargot</a:t>
            </a:r>
            <a:r>
              <a:rPr lang="en-US" dirty="0"/>
              <a:t>, D., &amp; Berninger, V. (Eds.) (2012). </a:t>
            </a:r>
            <a:r>
              <a:rPr lang="en-US" i="1" dirty="0"/>
              <a:t>Translation of thought to written text while composing: Advancing theory, knowledge, methods, and applications.</a:t>
            </a:r>
            <a:r>
              <a:rPr lang="en-US" b="1" dirty="0"/>
              <a:t> </a:t>
            </a:r>
            <a:r>
              <a:rPr lang="en-US" dirty="0"/>
              <a:t>New York:</a:t>
            </a:r>
            <a:r>
              <a:rPr lang="en-US" b="1" dirty="0"/>
              <a:t> </a:t>
            </a:r>
            <a:r>
              <a:rPr lang="en-US" dirty="0"/>
              <a:t>Psychology Press/Taylor Francis Group. See Hayes chapter.</a:t>
            </a:r>
          </a:p>
          <a:p>
            <a:pPr fontAlgn="base" hangingPunct="0"/>
            <a:r>
              <a:rPr lang="en-US" dirty="0"/>
              <a:t>Berninger, V., &amp; Richards, T.  (2002). </a:t>
            </a:r>
            <a:r>
              <a:rPr lang="en-US" i="1" dirty="0"/>
              <a:t>Brain literacy for educators and psychologists</a:t>
            </a:r>
            <a:r>
              <a:rPr lang="en-US" dirty="0"/>
              <a:t>.  New York:  Academic Press.  Currently distributed by Elsevier. </a:t>
            </a:r>
          </a:p>
          <a:p>
            <a:pPr fontAlgn="base" hangingPunct="0"/>
            <a:r>
              <a:rPr lang="en-US" dirty="0"/>
              <a:t>Berninger, V. (1994). </a:t>
            </a:r>
            <a:r>
              <a:rPr lang="en-US" i="1" dirty="0"/>
              <a:t>Reading and writing acquisition:  A developmental neuropsychological perspective</a:t>
            </a:r>
            <a:r>
              <a:rPr lang="en-US" dirty="0"/>
              <a:t>.  In Developmental Psychology Series, Wendell Jeffry Series Editor.  Madison, WI: WCB Brown &amp; Benchmark Publishing.  Reprinted 1996, Westview Press, Boulder, CO. Distributed by Perseus Books Group. Electronic version available, 2014-present.  Beginning 2017 to be distributed by Hachette Book Group hachette.books@hbgusa.com</a:t>
            </a:r>
          </a:p>
          <a:p>
            <a:pPr fontAlgn="base" hangingPunct="0"/>
            <a:r>
              <a:rPr lang="en-US" dirty="0"/>
              <a:t>Berninger, V. (Ed.) (1994). </a:t>
            </a:r>
            <a:r>
              <a:rPr lang="en-US" i="1" dirty="0"/>
              <a:t>The varieties of orthographic knowledge I: Theoretical and developmental issues</a:t>
            </a:r>
            <a:r>
              <a:rPr lang="en-US" dirty="0"/>
              <a:t>.  Dordrecht, The Netherlands: Kluwer Academic Press.                 Currently e-book version was distributed by Wiley and now Springer. </a:t>
            </a:r>
          </a:p>
          <a:p>
            <a:pPr fontAlgn="base" hangingPunct="0"/>
            <a:r>
              <a:rPr lang="en-US" dirty="0"/>
              <a:t>Berninger, V.  (Ed.) (1995). </a:t>
            </a:r>
            <a:r>
              <a:rPr lang="en-US" i="1" dirty="0"/>
              <a:t>The varieties of orthographic knowledge II: Their relation to phonology, reading, and writing</a:t>
            </a:r>
            <a:r>
              <a:rPr lang="en-US" dirty="0"/>
              <a:t> Dordrecht, The Netherlands: Kluwer Academic Press. Currently e-book version was distributed by Wiley and now Springer. </a:t>
            </a:r>
          </a:p>
        </p:txBody>
      </p:sp>
    </p:spTree>
    <p:extLst>
      <p:ext uri="{BB962C8B-B14F-4D97-AF65-F5344CB8AC3E}">
        <p14:creationId xmlns:p14="http://schemas.microsoft.com/office/powerpoint/2010/main" val="3604805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792162"/>
          </a:xfrm>
        </p:spPr>
        <p:txBody>
          <a:bodyPr>
            <a:normAutofit/>
          </a:bodyPr>
          <a:lstStyle/>
          <a:p>
            <a:r>
              <a:rPr lang="en-US" sz="3200" b="1" dirty="0"/>
              <a:t>Complexity of Spelling </a:t>
            </a:r>
          </a:p>
        </p:txBody>
      </p:sp>
      <p:sp>
        <p:nvSpPr>
          <p:cNvPr id="3" name="Content Placeholder 2"/>
          <p:cNvSpPr>
            <a:spLocks noGrp="1"/>
          </p:cNvSpPr>
          <p:nvPr>
            <p:ph idx="1"/>
          </p:nvPr>
        </p:nvSpPr>
        <p:spPr>
          <a:xfrm>
            <a:off x="533400" y="1143000"/>
            <a:ext cx="8189167" cy="5074578"/>
          </a:xfrm>
        </p:spPr>
        <p:txBody>
          <a:bodyPr>
            <a:normAutofit fontScale="92500"/>
          </a:bodyPr>
          <a:lstStyle/>
          <a:p>
            <a:r>
              <a:rPr lang="en-US" sz="2600" dirty="0"/>
              <a:t>Henry, M. (1990) </a:t>
            </a:r>
            <a:r>
              <a:rPr lang="en-US" sz="2600" i="1" dirty="0"/>
              <a:t>Words. Integrated Decoding and Spelling Instruction Based on Word Origin and Word Structure</a:t>
            </a:r>
            <a:r>
              <a:rPr lang="en-US" sz="2600" dirty="0"/>
              <a:t>. Pro Ed. Also 2010 edition Paul H. Brookes. Note English words are of Anglo-Saxon, Romance (French and Latinate), and Greek origins which differ in linguistic properties. </a:t>
            </a:r>
          </a:p>
          <a:p>
            <a:r>
              <a:rPr lang="en-US" sz="2600" dirty="0"/>
              <a:t>Berninger, V., Fayol, M., &amp; </a:t>
            </a:r>
            <a:r>
              <a:rPr lang="en-US" sz="2600" dirty="0" err="1"/>
              <a:t>Alamargot</a:t>
            </a:r>
            <a:r>
              <a:rPr lang="en-US" sz="2600" dirty="0"/>
              <a:t>, D. (2012). Learning to spell words with the pattern analyzer, oracle, scribe, and silent </a:t>
            </a:r>
            <a:r>
              <a:rPr lang="en-US" sz="2600" dirty="0" err="1"/>
              <a:t>orthographer</a:t>
            </a:r>
            <a:r>
              <a:rPr lang="en-US" sz="2600" dirty="0"/>
              <a:t>. In M. Fayol, D. </a:t>
            </a:r>
            <a:r>
              <a:rPr lang="en-US" sz="2600" dirty="0" err="1"/>
              <a:t>Alamargot</a:t>
            </a:r>
            <a:r>
              <a:rPr lang="en-US" sz="2600" dirty="0"/>
              <a:t>, &amp; </a:t>
            </a:r>
            <a:r>
              <a:rPr lang="en-US" sz="2600" dirty="0" err="1"/>
              <a:t>Berninger</a:t>
            </a:r>
            <a:r>
              <a:rPr lang="en-US" sz="2600" dirty="0"/>
              <a:t>, V. (Eds.). </a:t>
            </a:r>
            <a:r>
              <a:rPr lang="en-US" sz="2600" i="1" dirty="0"/>
              <a:t>Translation of thought to written text while composing: Advancing theory, knowledge, methods, and applications</a:t>
            </a:r>
            <a:r>
              <a:rPr lang="en-US" sz="2600" i="1" u="sng" dirty="0"/>
              <a:t> </a:t>
            </a:r>
            <a:r>
              <a:rPr lang="en-US" sz="2600" dirty="0"/>
              <a:t>(pp. 71-93). Psychology Press/Taylor Francis Group/Routledge. Note English is a morphophonemic orthography.  </a:t>
            </a:r>
          </a:p>
          <a:p>
            <a:pPr marL="0" indent="0">
              <a:buNone/>
            </a:pPr>
            <a:endParaRPr lang="en-US" dirty="0"/>
          </a:p>
        </p:txBody>
      </p:sp>
    </p:spTree>
    <p:extLst>
      <p:ext uri="{BB962C8B-B14F-4D97-AF65-F5344CB8AC3E}">
        <p14:creationId xmlns:p14="http://schemas.microsoft.com/office/powerpoint/2010/main" val="1406963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8936-1164-41B0-8336-61B0FAE11C8E}"/>
              </a:ext>
            </a:extLst>
          </p:cNvPr>
          <p:cNvSpPr>
            <a:spLocks noGrp="1"/>
          </p:cNvSpPr>
          <p:nvPr>
            <p:ph type="title"/>
          </p:nvPr>
        </p:nvSpPr>
        <p:spPr>
          <a:xfrm>
            <a:off x="457200" y="274638"/>
            <a:ext cx="8153400" cy="1858962"/>
          </a:xfrm>
        </p:spPr>
        <p:txBody>
          <a:bodyPr>
            <a:normAutofit/>
          </a:bodyPr>
          <a:lstStyle/>
          <a:p>
            <a:r>
              <a:rPr lang="en-US" b="1" dirty="0"/>
              <a:t>Assessment of Specific Learning Disabilities Involving Writing</a:t>
            </a:r>
          </a:p>
        </p:txBody>
      </p:sp>
      <p:sp>
        <p:nvSpPr>
          <p:cNvPr id="3" name="Content Placeholder 2">
            <a:extLst>
              <a:ext uri="{FF2B5EF4-FFF2-40B4-BE49-F238E27FC236}">
                <a16:creationId xmlns:a16="http://schemas.microsoft.com/office/drawing/2014/main" id="{AFB74E82-4B6E-40E8-8907-3152DACF02C2}"/>
              </a:ext>
            </a:extLst>
          </p:cNvPr>
          <p:cNvSpPr>
            <a:spLocks noGrp="1"/>
          </p:cNvSpPr>
          <p:nvPr>
            <p:ph idx="1"/>
          </p:nvPr>
        </p:nvSpPr>
        <p:spPr>
          <a:xfrm>
            <a:off x="533400" y="2209800"/>
            <a:ext cx="8153400" cy="3916363"/>
          </a:xfrm>
        </p:spPr>
        <p:txBody>
          <a:bodyPr>
            <a:normAutofit/>
          </a:bodyPr>
          <a:lstStyle/>
          <a:p>
            <a:pPr fontAlgn="base" hangingPunct="0"/>
            <a:r>
              <a:rPr lang="en-US" dirty="0"/>
              <a:t>Berninger, V. (2007). </a:t>
            </a:r>
            <a:r>
              <a:rPr lang="en-US" i="1" dirty="0"/>
              <a:t>Process Assessment of the Learner, 2</a:t>
            </a:r>
            <a:r>
              <a:rPr lang="en-US" i="1" baseline="30000" dirty="0"/>
              <a:t>nd</a:t>
            </a:r>
            <a:r>
              <a:rPr lang="en-US" i="1" dirty="0"/>
              <a:t> Edition.  Diagnostic for Reading and Writing </a:t>
            </a:r>
            <a:r>
              <a:rPr lang="en-US" dirty="0"/>
              <a:t>(PAL-II RW)</a:t>
            </a:r>
            <a:r>
              <a:rPr lang="en-US" i="1" dirty="0"/>
              <a:t>. </a:t>
            </a:r>
            <a:r>
              <a:rPr lang="en-US" dirty="0"/>
              <a:t>San Antonio, TX: The Psychological Corporation. Now Pearson. </a:t>
            </a:r>
            <a:r>
              <a:rPr lang="en-US" u="sng" dirty="0">
                <a:hlinkClick r:id="rId2"/>
              </a:rPr>
              <a:t>www.PAL-II.com</a:t>
            </a:r>
            <a:endParaRPr lang="en-US" dirty="0"/>
          </a:p>
        </p:txBody>
      </p:sp>
    </p:spTree>
    <p:extLst>
      <p:ext uri="{BB962C8B-B14F-4D97-AF65-F5344CB8AC3E}">
        <p14:creationId xmlns:p14="http://schemas.microsoft.com/office/powerpoint/2010/main" val="3686923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Translating Instructional Research into Lesson Plans</a:t>
            </a:r>
          </a:p>
        </p:txBody>
      </p:sp>
      <p:sp>
        <p:nvSpPr>
          <p:cNvPr id="3" name="Content Placeholder 2"/>
          <p:cNvSpPr>
            <a:spLocks noGrp="1"/>
          </p:cNvSpPr>
          <p:nvPr>
            <p:ph idx="1"/>
          </p:nvPr>
        </p:nvSpPr>
        <p:spPr>
          <a:xfrm>
            <a:off x="457200" y="1447800"/>
            <a:ext cx="8229600" cy="5334000"/>
          </a:xfrm>
        </p:spPr>
        <p:txBody>
          <a:bodyPr>
            <a:normAutofit fontScale="70000" lnSpcReduction="20000"/>
          </a:bodyPr>
          <a:lstStyle/>
          <a:p>
            <a:pPr marL="0" indent="0">
              <a:buNone/>
            </a:pPr>
            <a:r>
              <a:rPr lang="en-US" dirty="0"/>
              <a:t>Berninger, V. (1998). </a:t>
            </a:r>
            <a:r>
              <a:rPr lang="en-US" i="1" dirty="0"/>
              <a:t>Process assessment of the learner (PAL). Guides for intervention</a:t>
            </a:r>
            <a:r>
              <a:rPr lang="en-US" dirty="0"/>
              <a:t>. </a:t>
            </a:r>
            <a:r>
              <a:rPr lang="en-US" i="1" dirty="0"/>
              <a:t>Reading and Writing</a:t>
            </a:r>
            <a:r>
              <a:rPr lang="en-US" dirty="0"/>
              <a:t>.  Also </a:t>
            </a:r>
            <a:r>
              <a:rPr lang="en-US" i="1" dirty="0"/>
              <a:t>Handwriting Lessons </a:t>
            </a:r>
            <a:r>
              <a:rPr lang="en-US" dirty="0"/>
              <a:t>and </a:t>
            </a:r>
            <a:r>
              <a:rPr lang="en-US" i="1" dirty="0"/>
              <a:t>Talking Letters</a:t>
            </a:r>
            <a:r>
              <a:rPr lang="en-US" dirty="0"/>
              <a:t>. San Antonio, TX:  The Psychological Corporation. Currently distributed by Pearson. Update expected in 2020 or 2021.</a:t>
            </a:r>
          </a:p>
          <a:p>
            <a:pPr marL="0" indent="0">
              <a:buNone/>
            </a:pPr>
            <a:endParaRPr lang="en-US" dirty="0"/>
          </a:p>
          <a:p>
            <a:pPr marL="0" indent="0">
              <a:buNone/>
            </a:pPr>
            <a:r>
              <a:rPr lang="en-US" dirty="0"/>
              <a:t>Berninger, V., &amp; Abbott, S.  (2003). </a:t>
            </a:r>
            <a:r>
              <a:rPr lang="en-US" i="1" dirty="0"/>
              <a:t>PAL Research-supported reading and writing lessons. Instructional Manual and </a:t>
            </a:r>
            <a:r>
              <a:rPr lang="en-US" i="1" dirty="0" err="1"/>
              <a:t>Reproducibles</a:t>
            </a:r>
            <a:r>
              <a:rPr lang="en-US" i="1" dirty="0"/>
              <a:t>. </a:t>
            </a:r>
            <a:r>
              <a:rPr lang="en-US" dirty="0"/>
              <a:t>San Antonio, TX:  Harcourt/</a:t>
            </a:r>
            <a:r>
              <a:rPr lang="en-US" dirty="0" err="1"/>
              <a:t>PsyCorp</a:t>
            </a:r>
            <a:r>
              <a:rPr lang="en-US" dirty="0"/>
              <a:t>. Currently distributed by Pearson.  Lesson Set 15 draws on on Henry (1990). Update expected in 2020 or 2021.</a:t>
            </a:r>
          </a:p>
          <a:p>
            <a:pPr marL="0" indent="0">
              <a:buNone/>
            </a:pPr>
            <a:endParaRPr lang="en-US" dirty="0"/>
          </a:p>
          <a:p>
            <a:pPr marL="0" indent="0">
              <a:buNone/>
            </a:pPr>
            <a:r>
              <a:rPr lang="en-US" dirty="0"/>
              <a:t>Berninger, V., &amp; Wolf, B.  (2009). </a:t>
            </a:r>
            <a:r>
              <a:rPr lang="en-US" i="1" dirty="0"/>
              <a:t>Helping students with dyslexia and dysgraphia make connections: Differentiated instruction lesson plans in reading and writing</a:t>
            </a:r>
            <a:r>
              <a:rPr lang="en-US" dirty="0"/>
              <a:t>. Baltimore: Paul H. Brookes. Spiral book with four units of teaching plans from University of Washington Research Program.</a:t>
            </a:r>
          </a:p>
          <a:p>
            <a:pPr marL="0" indent="0">
              <a:buNone/>
            </a:pPr>
            <a:endParaRPr lang="en-US" dirty="0"/>
          </a:p>
          <a:p>
            <a:pPr marL="0" indent="0">
              <a:buNone/>
            </a:pPr>
            <a:r>
              <a:rPr lang="en-US" dirty="0"/>
              <a:t>Also see Berninger (2015) and </a:t>
            </a:r>
            <a:r>
              <a:rPr lang="en-US"/>
              <a:t>Berninger and Wolf (2016, 2019) </a:t>
            </a:r>
            <a:endParaRPr lang="en-US" dirty="0"/>
          </a:p>
        </p:txBody>
      </p:sp>
    </p:spTree>
    <p:extLst>
      <p:ext uri="{BB962C8B-B14F-4D97-AF65-F5344CB8AC3E}">
        <p14:creationId xmlns:p14="http://schemas.microsoft.com/office/powerpoint/2010/main" val="3000719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204F-A23A-45B2-B04F-828256C7B669}"/>
              </a:ext>
            </a:extLst>
          </p:cNvPr>
          <p:cNvSpPr>
            <a:spLocks noGrp="1"/>
          </p:cNvSpPr>
          <p:nvPr>
            <p:ph type="ctrTitle"/>
          </p:nvPr>
        </p:nvSpPr>
        <p:spPr>
          <a:xfrm>
            <a:off x="838200" y="609601"/>
            <a:ext cx="7620000" cy="533399"/>
          </a:xfrm>
        </p:spPr>
        <p:txBody>
          <a:bodyPr>
            <a:normAutofit fontScale="90000"/>
          </a:bodyPr>
          <a:lstStyle/>
          <a:p>
            <a:r>
              <a:rPr lang="en-US" sz="1800" b="1" dirty="0"/>
              <a:t>Comparison of Earlier Simple View of Writing (Berninger &amp; </a:t>
            </a:r>
            <a:r>
              <a:rPr lang="en-US" sz="1800" b="1" dirty="0" err="1"/>
              <a:t>Amtman</a:t>
            </a:r>
            <a:r>
              <a:rPr lang="en-US" sz="1800" b="1" dirty="0"/>
              <a:t>, 2003) and Later Not So Simple View of Writing (Berninger &amp; Winn, 2006) </a:t>
            </a:r>
          </a:p>
        </p:txBody>
      </p:sp>
      <p:sp>
        <p:nvSpPr>
          <p:cNvPr id="3" name="Subtitle 2">
            <a:extLst>
              <a:ext uri="{FF2B5EF4-FFF2-40B4-BE49-F238E27FC236}">
                <a16:creationId xmlns:a16="http://schemas.microsoft.com/office/drawing/2014/main" id="{B1479768-AB1E-4C38-87EE-502ADC1CBEA5}"/>
              </a:ext>
            </a:extLst>
          </p:cNvPr>
          <p:cNvSpPr>
            <a:spLocks noGrp="1"/>
          </p:cNvSpPr>
          <p:nvPr>
            <p:ph type="subTitle" idx="1"/>
          </p:nvPr>
        </p:nvSpPr>
        <p:spPr>
          <a:xfrm>
            <a:off x="1143000" y="1219199"/>
            <a:ext cx="6934200" cy="5029199"/>
          </a:xfrm>
        </p:spPr>
        <p:txBody>
          <a:bodyPr>
            <a:normAutofit fontScale="85000" lnSpcReduction="20000"/>
          </a:bodyPr>
          <a:lstStyle/>
          <a:p>
            <a:pPr algn="l"/>
            <a:r>
              <a:rPr lang="en-US" sz="1600" b="1" dirty="0">
                <a:solidFill>
                  <a:srgbClr val="FF0000"/>
                </a:solidFill>
              </a:rPr>
              <a:t>Simple View of Writing</a:t>
            </a:r>
          </a:p>
          <a:p>
            <a:pPr algn="l"/>
            <a:r>
              <a:rPr lang="en-US" sz="1200" dirty="0"/>
              <a:t>Berninger, V., &amp; </a:t>
            </a:r>
            <a:r>
              <a:rPr lang="en-US" sz="1200" dirty="0" err="1"/>
              <a:t>Amtmann</a:t>
            </a:r>
            <a:r>
              <a:rPr lang="en-US" sz="1200" dirty="0"/>
              <a:t>, D. (2003). Preventing written expression disabilities through early and continuing assessment and intervention for handwriting and/or spelling problems: Research into practice. In H.L. Swanson, K. Harris, &amp; S. Graham (Eds.), </a:t>
            </a:r>
            <a:r>
              <a:rPr lang="en-US" sz="1200" i="1" dirty="0"/>
              <a:t>Handbook of Research on </a:t>
            </a:r>
            <a:r>
              <a:rPr lang="en-US" sz="1200" i="1" dirty="0" err="1"/>
              <a:t>Leaming</a:t>
            </a:r>
            <a:r>
              <a:rPr lang="en-US" sz="1200" i="1" dirty="0"/>
              <a:t> Disabilities </a:t>
            </a:r>
            <a:r>
              <a:rPr lang="en-US" sz="1200" dirty="0"/>
              <a:t>(pp. 345-363). New York: Guilford.</a:t>
            </a:r>
          </a:p>
          <a:p>
            <a:pPr algn="l"/>
            <a:r>
              <a:rPr lang="en-US" sz="1600" dirty="0"/>
              <a:t>4 major processes: text generation and transcription supported by executive functions and working memory</a:t>
            </a:r>
          </a:p>
          <a:p>
            <a:pPr algn="l"/>
            <a:r>
              <a:rPr lang="en-US" sz="1600" dirty="0"/>
              <a:t>Test generation and transcription are processes in translation (Hayes’ model, 2012) and executive functions are involved in planning and reviewing/revising (Hayes’s model, 2012).</a:t>
            </a:r>
          </a:p>
          <a:p>
            <a:pPr algn="l"/>
            <a:r>
              <a:rPr lang="en-US" sz="1200" dirty="0"/>
              <a:t>		</a:t>
            </a:r>
          </a:p>
          <a:p>
            <a:pPr algn="l"/>
            <a:r>
              <a:rPr lang="en-US" sz="1600" b="1" dirty="0">
                <a:solidFill>
                  <a:srgbClr val="FF0000"/>
                </a:solidFill>
              </a:rPr>
              <a:t>Not So Simple View of Writing </a:t>
            </a:r>
          </a:p>
          <a:p>
            <a:pPr algn="l"/>
            <a:endParaRPr lang="en-US" sz="1200" dirty="0"/>
          </a:p>
          <a:p>
            <a:pPr algn="l"/>
            <a:r>
              <a:rPr lang="en-US" sz="1600" b="1" dirty="0"/>
              <a:t>1. Added to Working Memory cognitive flow </a:t>
            </a:r>
          </a:p>
          <a:p>
            <a:pPr algn="l"/>
            <a:r>
              <a:rPr lang="en-US" sz="1600" b="1" dirty="0"/>
              <a:t>2. Added Working Memory Components (see next slide )</a:t>
            </a:r>
          </a:p>
          <a:p>
            <a:pPr algn="l"/>
            <a:r>
              <a:rPr lang="en-US" sz="1600" b="1" dirty="0"/>
              <a:t>3. Modified Executive Functions:</a:t>
            </a:r>
          </a:p>
          <a:p>
            <a:pPr algn="l"/>
            <a:r>
              <a:rPr lang="en-US" sz="1600" dirty="0"/>
              <a:t>    a) Replaced conscious attention with metalinguistic awareness and</a:t>
            </a:r>
          </a:p>
          <a:p>
            <a:pPr algn="l"/>
            <a:r>
              <a:rPr lang="en-US" sz="1600" dirty="0"/>
              <a:t>         metacognitive awareness, focused attention, switching attention, </a:t>
            </a:r>
          </a:p>
          <a:p>
            <a:pPr algn="l"/>
            <a:r>
              <a:rPr lang="en-US" sz="1600" dirty="0"/>
              <a:t>          staying on task, and self-monitoring</a:t>
            </a:r>
          </a:p>
          <a:p>
            <a:pPr algn="l"/>
            <a:r>
              <a:rPr lang="en-US" sz="1600" dirty="0"/>
              <a:t>     b) introduced goal setting and cognitive presence and engagement</a:t>
            </a:r>
          </a:p>
          <a:p>
            <a:pPr algn="l"/>
            <a:endParaRPr lang="en-US" sz="1600" dirty="0"/>
          </a:p>
          <a:p>
            <a:pPr algn="l"/>
            <a:r>
              <a:rPr lang="en-US" sz="1600" b="1" dirty="0">
                <a:solidFill>
                  <a:srgbClr val="FF0000"/>
                </a:solidFill>
              </a:rPr>
              <a:t>See next slide for defining working memory components </a:t>
            </a:r>
          </a:p>
          <a:p>
            <a:pPr algn="l"/>
            <a:r>
              <a:rPr lang="en-US" sz="1600" dirty="0"/>
              <a:t>     Note: </a:t>
            </a:r>
            <a:r>
              <a:rPr lang="en-US" sz="1600" b="1" dirty="0"/>
              <a:t>Short term memory </a:t>
            </a:r>
            <a:r>
              <a:rPr lang="en-US" sz="1600" dirty="0"/>
              <a:t>supports phonological, orthographic, and morphological</a:t>
            </a:r>
          </a:p>
          <a:p>
            <a:pPr algn="l"/>
            <a:r>
              <a:rPr lang="en-US" sz="1600" dirty="0"/>
              <a:t>     coding; </a:t>
            </a:r>
            <a:r>
              <a:rPr lang="en-US" sz="1600" b="1" dirty="0"/>
              <a:t>long-term memory </a:t>
            </a:r>
            <a:r>
              <a:rPr lang="en-US" sz="1600" dirty="0"/>
              <a:t>supports their interconnections in decoding and</a:t>
            </a:r>
          </a:p>
          <a:p>
            <a:pPr algn="l"/>
            <a:r>
              <a:rPr lang="en-US" sz="1600" dirty="0"/>
              <a:t>     encoding words and the translation of cognitions into written language (syntax and text); </a:t>
            </a:r>
          </a:p>
          <a:p>
            <a:pPr algn="l"/>
            <a:r>
              <a:rPr lang="en-US" sz="1600" b="1" dirty="0"/>
              <a:t>     working memory </a:t>
            </a:r>
            <a:r>
              <a:rPr lang="en-US" sz="1600" dirty="0"/>
              <a:t>supports the coding, decoding, encoding, and translation processes as </a:t>
            </a:r>
          </a:p>
          <a:p>
            <a:pPr algn="l"/>
            <a:r>
              <a:rPr lang="en-US" sz="1600" dirty="0"/>
              <a:t>     as they unfold currently in time. </a:t>
            </a:r>
          </a:p>
        </p:txBody>
      </p:sp>
    </p:spTree>
    <p:extLst>
      <p:ext uri="{BB962C8B-B14F-4D97-AF65-F5344CB8AC3E}">
        <p14:creationId xmlns:p14="http://schemas.microsoft.com/office/powerpoint/2010/main" val="298159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p:txBody>
          <a:bodyPr/>
          <a:lstStyle/>
          <a:p>
            <a:endParaRPr lang="en-US" sz="1600" dirty="0">
              <a:solidFill>
                <a:srgbClr val="FF0000"/>
              </a:solidFill>
            </a:endParaRPr>
          </a:p>
        </p:txBody>
      </p:sp>
      <p:sp>
        <p:nvSpPr>
          <p:cNvPr id="1038339" name="Rectangle 3"/>
          <p:cNvSpPr>
            <a:spLocks noChangeArrowheads="1"/>
          </p:cNvSpPr>
          <p:nvPr/>
        </p:nvSpPr>
        <p:spPr bwMode="auto">
          <a:xfrm>
            <a:off x="2895600" y="1295400"/>
            <a:ext cx="3200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4400">
              <a:solidFill>
                <a:srgbClr val="FE0000"/>
              </a:solidFill>
            </a:endParaRPr>
          </a:p>
        </p:txBody>
      </p:sp>
      <p:sp>
        <p:nvSpPr>
          <p:cNvPr id="1038340" name="Rectangle 4"/>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pPr>
            <a:endParaRPr lang="en-US" sz="3200">
              <a:solidFill>
                <a:srgbClr val="FFFFFF"/>
              </a:solidFill>
            </a:endParaRPr>
          </a:p>
        </p:txBody>
      </p:sp>
      <p:sp>
        <p:nvSpPr>
          <p:cNvPr id="1038341" name="Rectangle 5"/>
          <p:cNvSpPr>
            <a:spLocks noChangeArrowheads="1"/>
          </p:cNvSpPr>
          <p:nvPr/>
        </p:nvSpPr>
        <p:spPr bwMode="auto">
          <a:xfrm>
            <a:off x="1752600" y="766763"/>
            <a:ext cx="5562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en-US" sz="1800">
              <a:latin typeface="Arial" charset="0"/>
            </a:endParaRPr>
          </a:p>
          <a:p>
            <a:pPr algn="ctr"/>
            <a:endParaRPr lang="en-US" sz="1200">
              <a:latin typeface="Arial" charset="0"/>
            </a:endParaRPr>
          </a:p>
        </p:txBody>
      </p:sp>
      <p:grpSp>
        <p:nvGrpSpPr>
          <p:cNvPr id="2" name="Diagram 2"/>
          <p:cNvGrpSpPr>
            <a:grpSpLocks/>
          </p:cNvGrpSpPr>
          <p:nvPr/>
        </p:nvGrpSpPr>
        <p:grpSpPr bwMode="auto">
          <a:xfrm>
            <a:off x="1524000" y="1748436"/>
            <a:ext cx="5791200" cy="4862513"/>
            <a:chOff x="1804" y="-1008"/>
            <a:chExt cx="8640" cy="8640"/>
          </a:xfrm>
        </p:grpSpPr>
        <p:graphicFrame>
          <p:nvGraphicFramePr>
            <p:cNvPr id="10" name="Diagram 9"/>
            <p:cNvGraphicFramePr/>
            <p:nvPr/>
          </p:nvGraphicFramePr>
          <p:xfrm>
            <a:off x="1804" y="-1008"/>
            <a:ext cx="8640" cy="8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10"/>
            <p:cNvSpPr txBox="1">
              <a:spLocks noChangeArrowheads="1"/>
            </p:cNvSpPr>
            <p:nvPr/>
          </p:nvSpPr>
          <p:spPr bwMode="auto">
            <a:xfrm>
              <a:off x="5764" y="3132"/>
              <a:ext cx="720" cy="3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rPr>
                <a:t>POM</a:t>
              </a:r>
              <a:endParaRPr kumimoji="0" lang="en-US" sz="6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Text Box 11"/>
            <p:cNvSpPr txBox="1">
              <a:spLocks noChangeArrowheads="1"/>
            </p:cNvSpPr>
            <p:nvPr/>
          </p:nvSpPr>
          <p:spPr bwMode="auto">
            <a:xfrm>
              <a:off x="5764" y="3852"/>
              <a:ext cx="720" cy="3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rPr>
                <a:t>P-O</a:t>
              </a:r>
              <a:endParaRPr kumimoji="0" lang="en-US" sz="1800" b="0" i="0" u="none" strike="noStrike" cap="none" normalizeH="0" baseline="0" dirty="0">
                <a:ln>
                  <a:noFill/>
                </a:ln>
                <a:solidFill>
                  <a:schemeClr val="tx1"/>
                </a:solidFill>
                <a:effectLst/>
                <a:latin typeface="Arial" charset="0"/>
              </a:endParaRPr>
            </a:p>
          </p:txBody>
        </p:sp>
        <p:sp>
          <p:nvSpPr>
            <p:cNvPr id="5" name="Text Box 12"/>
            <p:cNvSpPr txBox="1">
              <a:spLocks noChangeArrowheads="1"/>
            </p:cNvSpPr>
            <p:nvPr/>
          </p:nvSpPr>
          <p:spPr bwMode="auto">
            <a:xfrm>
              <a:off x="4924" y="2592"/>
              <a:ext cx="720" cy="3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charset="0"/>
                </a:rPr>
                <a:t>P-M</a:t>
              </a:r>
              <a:endParaRPr kumimoji="0" lang="en-US" sz="1800" b="0" i="0" u="none" strike="noStrike" cap="none" normalizeH="0" baseline="0">
                <a:ln>
                  <a:noFill/>
                </a:ln>
                <a:solidFill>
                  <a:schemeClr val="tx1"/>
                </a:solidFill>
                <a:effectLst/>
                <a:latin typeface="Arial" charset="0"/>
              </a:endParaRPr>
            </a:p>
          </p:txBody>
        </p:sp>
        <p:sp>
          <p:nvSpPr>
            <p:cNvPr id="6" name="Text Box 13"/>
            <p:cNvSpPr txBox="1">
              <a:spLocks noChangeArrowheads="1"/>
            </p:cNvSpPr>
            <p:nvPr/>
          </p:nvSpPr>
          <p:spPr bwMode="auto">
            <a:xfrm>
              <a:off x="5442" y="1158"/>
              <a:ext cx="1250" cy="72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rPr>
                <a:t>Morphological</a:t>
              </a:r>
            </a:p>
            <a:p>
              <a:pPr marL="0" marR="0" lvl="0" indent="0" algn="l" defTabSz="914400" rtl="0" eaLnBrk="1" fontAlgn="base" latinLnBrk="0" hangingPunct="1">
                <a:lnSpc>
                  <a:spcPct val="100000"/>
                </a:lnSpc>
                <a:spcBef>
                  <a:spcPct val="0"/>
                </a:spcBef>
                <a:spcAft>
                  <a:spcPct val="0"/>
                </a:spcAft>
                <a:buClrTx/>
                <a:buSzTx/>
                <a:buFontTx/>
                <a:buNone/>
                <a:tabLst/>
              </a:pPr>
              <a:r>
                <a:rPr lang="en-US" sz="800" b="1" dirty="0">
                  <a:latin typeface="Times New Roman" pitchFamily="18" charset="0"/>
                </a:rPr>
                <a:t>Word </a:t>
              </a:r>
              <a:r>
                <a:rPr kumimoji="0" lang="en-US" sz="800" b="1" i="0" u="none" strike="noStrike" cap="none" normalizeH="0" baseline="0" dirty="0">
                  <a:ln>
                    <a:noFill/>
                  </a:ln>
                  <a:solidFill>
                    <a:schemeClr val="tx1"/>
                  </a:solidFill>
                  <a:effectLst/>
                  <a:latin typeface="Times New Roman" pitchFamily="18" charset="0"/>
                </a:rPr>
                <a:t>l Form</a:t>
              </a:r>
              <a:r>
                <a:rPr kumimoji="0" lang="en-US" sz="800" b="1" i="0" u="none" strike="noStrike" cap="none" normalizeH="0" dirty="0">
                  <a:ln>
                    <a:noFill/>
                  </a:ln>
                  <a:solidFill>
                    <a:schemeClr val="tx1"/>
                  </a:solidFill>
                  <a:effectLst/>
                  <a:latin typeface="Times New Roman" pitchFamily="18" charset="0"/>
                </a:rPr>
                <a:t> Coding </a:t>
              </a:r>
              <a:r>
                <a:rPr kumimoji="0" lang="en-US" sz="800" b="1" i="0" u="none" strike="noStrike" cap="none" normalizeH="0" baseline="0" dirty="0">
                  <a:ln>
                    <a:noFill/>
                  </a:ln>
                  <a:solidFill>
                    <a:schemeClr val="tx1"/>
                  </a:solidFill>
                  <a:effectLst/>
                  <a:latin typeface="Times New Roman" pitchFamily="18" charset="0"/>
                </a:rPr>
                <a:t>  </a:t>
              </a:r>
              <a:endParaRPr kumimoji="0" lang="en-US" sz="1800" b="1" i="0" u="none" strike="noStrike" cap="none" normalizeH="0" baseline="0" dirty="0">
                <a:ln>
                  <a:noFill/>
                </a:ln>
                <a:solidFill>
                  <a:schemeClr val="tx1"/>
                </a:solidFill>
                <a:effectLst/>
                <a:latin typeface="Times New Roman" pitchFamily="18" charset="0"/>
              </a:endParaRPr>
            </a:p>
          </p:txBody>
        </p:sp>
        <p:sp>
          <p:nvSpPr>
            <p:cNvPr id="7" name="Text Box 14"/>
            <p:cNvSpPr txBox="1">
              <a:spLocks noChangeArrowheads="1"/>
            </p:cNvSpPr>
            <p:nvPr/>
          </p:nvSpPr>
          <p:spPr bwMode="auto">
            <a:xfrm>
              <a:off x="6571" y="2615"/>
              <a:ext cx="721" cy="3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charset="0"/>
                </a:rPr>
                <a:t>O-M</a:t>
              </a:r>
              <a:endParaRPr kumimoji="0" lang="en-US" sz="1800" b="0" i="0" u="none" strike="noStrike" cap="none" normalizeH="0" baseline="0">
                <a:ln>
                  <a:noFill/>
                </a:ln>
                <a:solidFill>
                  <a:schemeClr val="tx1"/>
                </a:solidFill>
                <a:effectLst/>
                <a:latin typeface="Arial" charset="0"/>
              </a:endParaRPr>
            </a:p>
          </p:txBody>
        </p:sp>
        <p:sp>
          <p:nvSpPr>
            <p:cNvPr id="8" name="Text Box 15"/>
            <p:cNvSpPr txBox="1">
              <a:spLocks noChangeArrowheads="1"/>
            </p:cNvSpPr>
            <p:nvPr/>
          </p:nvSpPr>
          <p:spPr bwMode="auto">
            <a:xfrm>
              <a:off x="6692" y="3460"/>
              <a:ext cx="1452" cy="76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Arial" charset="0"/>
                </a:rPr>
                <a:t>Orthographic 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Arial" charset="0"/>
                </a:rPr>
                <a:t>Word Form Coding</a:t>
              </a:r>
              <a:endParaRPr kumimoji="0" lang="en-US" sz="1800" b="1" i="0" u="none" strike="noStrike" cap="none" normalizeH="0" baseline="0">
                <a:ln>
                  <a:noFill/>
                </a:ln>
                <a:solidFill>
                  <a:schemeClr val="tx1"/>
                </a:solidFill>
                <a:effectLst/>
                <a:latin typeface="Arial" charset="0"/>
              </a:endParaRPr>
            </a:p>
          </p:txBody>
        </p:sp>
        <p:sp>
          <p:nvSpPr>
            <p:cNvPr id="9" name="Text Box 16"/>
            <p:cNvSpPr txBox="1">
              <a:spLocks noChangeArrowheads="1"/>
            </p:cNvSpPr>
            <p:nvPr/>
          </p:nvSpPr>
          <p:spPr bwMode="auto">
            <a:xfrm>
              <a:off x="3850" y="3189"/>
              <a:ext cx="1592" cy="8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Arial" charset="0"/>
                </a:rPr>
                <a:t>Phonological  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Arial" charset="0"/>
                </a:rPr>
                <a:t>Word Form Coding</a:t>
              </a:r>
              <a:endParaRPr kumimoji="0" lang="en-US" sz="1800" b="1" i="0" u="none" strike="noStrike" cap="none" normalizeH="0" baseline="0">
                <a:ln>
                  <a:noFill/>
                </a:ln>
                <a:solidFill>
                  <a:schemeClr val="tx1"/>
                </a:solidFill>
                <a:effectLst/>
                <a:latin typeface="Arial" charset="0"/>
              </a:endParaRPr>
            </a:p>
          </p:txBody>
        </p:sp>
      </p:grpSp>
      <p:sp>
        <p:nvSpPr>
          <p:cNvPr id="1038357" name="AutoShape 21"/>
          <p:cNvSpPr>
            <a:spLocks noChangeArrowheads="1"/>
          </p:cNvSpPr>
          <p:nvPr/>
        </p:nvSpPr>
        <p:spPr bwMode="auto">
          <a:xfrm>
            <a:off x="5943600" y="4495800"/>
            <a:ext cx="733425" cy="1214438"/>
          </a:xfrm>
          <a:prstGeom prst="curvedLeftArrow">
            <a:avLst>
              <a:gd name="adj1" fmla="val 33117"/>
              <a:gd name="adj2" fmla="val 66234"/>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58" name="AutoShape 22"/>
          <p:cNvSpPr>
            <a:spLocks noChangeArrowheads="1"/>
          </p:cNvSpPr>
          <p:nvPr/>
        </p:nvSpPr>
        <p:spPr bwMode="auto">
          <a:xfrm>
            <a:off x="2514600" y="4495800"/>
            <a:ext cx="762000" cy="1138238"/>
          </a:xfrm>
          <a:prstGeom prst="curvedRightArrow">
            <a:avLst>
              <a:gd name="adj1" fmla="val 29875"/>
              <a:gd name="adj2" fmla="val 5975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200" b="1"/>
              <a:t>Phonological</a:t>
            </a:r>
          </a:p>
          <a:p>
            <a:pPr algn="ctr"/>
            <a:r>
              <a:rPr lang="en-US" sz="1200" b="1"/>
              <a:t>Loop</a:t>
            </a:r>
            <a:endParaRPr lang="en-US" sz="1800" b="1"/>
          </a:p>
        </p:txBody>
      </p:sp>
      <p:pic>
        <p:nvPicPr>
          <p:cNvPr id="1038359" name="Picture 23" descr="MCPE03323_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40473">
            <a:off x="2490788" y="5473700"/>
            <a:ext cx="1524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8360" name="Picture 24" descr="MCj0410929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4648200"/>
            <a:ext cx="838200" cy="452438"/>
          </a:xfrm>
          <a:prstGeom prst="rect">
            <a:avLst/>
          </a:prstGeom>
          <a:noFill/>
          <a:extLst>
            <a:ext uri="{909E8E84-426E-40DD-AFC4-6F175D3DCCD1}">
              <a14:hiddenFill xmlns:a14="http://schemas.microsoft.com/office/drawing/2010/main">
                <a:solidFill>
                  <a:srgbClr val="FFFFFF"/>
                </a:solidFill>
              </a14:hiddenFill>
            </a:ext>
          </a:extLst>
        </p:spPr>
      </p:pic>
      <p:pic>
        <p:nvPicPr>
          <p:cNvPr id="1038361" name="Picture 25" descr="MCj0297977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5486400"/>
            <a:ext cx="1641475" cy="593725"/>
          </a:xfrm>
          <a:prstGeom prst="rect">
            <a:avLst/>
          </a:prstGeom>
          <a:noFill/>
          <a:extLst>
            <a:ext uri="{909E8E84-426E-40DD-AFC4-6F175D3DCCD1}">
              <a14:hiddenFill xmlns:a14="http://schemas.microsoft.com/office/drawing/2010/main">
                <a:solidFill>
                  <a:srgbClr val="FFFFFF"/>
                </a:solidFill>
              </a14:hiddenFill>
            </a:ext>
          </a:extLst>
        </p:spPr>
      </p:pic>
      <p:pic>
        <p:nvPicPr>
          <p:cNvPr id="1038362" name="Picture 26" descr="MCj0410929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3200" y="4681538"/>
            <a:ext cx="1066800" cy="474662"/>
          </a:xfrm>
          <a:prstGeom prst="rect">
            <a:avLst/>
          </a:prstGeom>
          <a:noFill/>
          <a:extLst>
            <a:ext uri="{909E8E84-426E-40DD-AFC4-6F175D3DCCD1}">
              <a14:hiddenFill xmlns:a14="http://schemas.microsoft.com/office/drawing/2010/main">
                <a:solidFill>
                  <a:srgbClr val="FFFFFF"/>
                </a:solidFill>
              </a14:hiddenFill>
            </a:ext>
          </a:extLst>
        </p:spPr>
      </p:pic>
      <p:sp>
        <p:nvSpPr>
          <p:cNvPr id="1038363" name="Text Box 27"/>
          <p:cNvSpPr txBox="1">
            <a:spLocks noChangeArrowheads="1"/>
          </p:cNvSpPr>
          <p:nvPr/>
        </p:nvSpPr>
        <p:spPr bwMode="auto">
          <a:xfrm>
            <a:off x="5410200" y="4724400"/>
            <a:ext cx="131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b="1"/>
              <a:t>Orthographic</a:t>
            </a:r>
          </a:p>
          <a:p>
            <a:r>
              <a:rPr lang="en-US" sz="1200" b="1"/>
              <a:t>Loop</a:t>
            </a:r>
            <a:endParaRPr lang="en-US" sz="1800" b="1"/>
          </a:p>
        </p:txBody>
      </p:sp>
      <p:sp>
        <p:nvSpPr>
          <p:cNvPr id="1038364" name="Rectangle 28"/>
          <p:cNvSpPr>
            <a:spLocks noChangeArrowheads="1"/>
          </p:cNvSpPr>
          <p:nvPr/>
        </p:nvSpPr>
        <p:spPr bwMode="auto">
          <a:xfrm>
            <a:off x="2590800" y="2209800"/>
            <a:ext cx="38100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dirty="0">
                <a:solidFill>
                  <a:schemeClr val="bg1"/>
                </a:solidFill>
              </a:rPr>
              <a:t>Syntax for Accumulating Coded Word Forms</a:t>
            </a:r>
          </a:p>
        </p:txBody>
      </p:sp>
      <p:sp>
        <p:nvSpPr>
          <p:cNvPr id="1038365" name="Text Box 29"/>
          <p:cNvSpPr txBox="1">
            <a:spLocks noChangeArrowheads="1"/>
          </p:cNvSpPr>
          <p:nvPr/>
        </p:nvSpPr>
        <p:spPr bwMode="auto">
          <a:xfrm>
            <a:off x="2362200" y="457200"/>
            <a:ext cx="2263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latin typeface="Arial" charset="0"/>
            </a:endParaRPr>
          </a:p>
        </p:txBody>
      </p:sp>
      <p:graphicFrame>
        <p:nvGraphicFramePr>
          <p:cNvPr id="11" name="Diagram 10"/>
          <p:cNvGraphicFramePr/>
          <p:nvPr/>
        </p:nvGraphicFramePr>
        <p:xfrm>
          <a:off x="2362200" y="0"/>
          <a:ext cx="4572000" cy="209232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38379" name="Text Box 43"/>
          <p:cNvSpPr txBox="1">
            <a:spLocks noChangeArrowheads="1"/>
          </p:cNvSpPr>
          <p:nvPr/>
        </p:nvSpPr>
        <p:spPr bwMode="auto">
          <a:xfrm>
            <a:off x="56038" y="407419"/>
            <a:ext cx="2339994" cy="2554545"/>
          </a:xfrm>
          <a:prstGeom prst="rect">
            <a:avLst/>
          </a:prstGeom>
          <a:solidFill>
            <a:schemeClr val="bg1"/>
          </a:solidFill>
          <a:ln>
            <a:noFill/>
          </a:ln>
          <a:effectLst/>
        </p:spPr>
        <p:txBody>
          <a:bodyPr wrap="square">
            <a:spAutoFit/>
          </a:bodyPr>
          <a:lstStyle/>
          <a:p>
            <a:r>
              <a:rPr lang="en-US" sz="1600" dirty="0">
                <a:latin typeface="Arial" charset="0"/>
              </a:rPr>
              <a:t>Working Memory System Supporting Language Learning and Used to Identify</a:t>
            </a:r>
          </a:p>
          <a:p>
            <a:r>
              <a:rPr lang="en-US" sz="1600" dirty="0">
                <a:latin typeface="Arial" charset="0"/>
              </a:rPr>
              <a:t>Phenotype Profiles </a:t>
            </a:r>
          </a:p>
          <a:p>
            <a:r>
              <a:rPr lang="en-US" sz="1600" dirty="0">
                <a:latin typeface="Arial" charset="0"/>
              </a:rPr>
              <a:t>See Figures 9.2</a:t>
            </a:r>
          </a:p>
          <a:p>
            <a:r>
              <a:rPr lang="en-US" sz="1600" dirty="0">
                <a:latin typeface="Arial" charset="0"/>
              </a:rPr>
              <a:t>And 9.3 in </a:t>
            </a:r>
          </a:p>
          <a:p>
            <a:r>
              <a:rPr lang="en-US" sz="1600" dirty="0">
                <a:latin typeface="Arial" charset="0"/>
              </a:rPr>
              <a:t>Berninger (2015)  </a:t>
            </a:r>
          </a:p>
          <a:p>
            <a:r>
              <a:rPr lang="en-US" sz="1600">
                <a:latin typeface="Arial" charset="0"/>
              </a:rPr>
              <a:t>Interdisciplinary Frameworks</a:t>
            </a:r>
            <a:endParaRPr lang="en-US" sz="1600" dirty="0">
              <a:latin typeface="Arial" charset="0"/>
            </a:endParaRPr>
          </a:p>
        </p:txBody>
      </p:sp>
    </p:spTree>
    <p:extLst>
      <p:ext uri="{BB962C8B-B14F-4D97-AF65-F5344CB8AC3E}">
        <p14:creationId xmlns:p14="http://schemas.microsoft.com/office/powerpoint/2010/main" val="2018436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7929-AB8A-4677-AD69-05DE25ECA26B}"/>
              </a:ext>
            </a:extLst>
          </p:cNvPr>
          <p:cNvSpPr>
            <a:spLocks noGrp="1"/>
          </p:cNvSpPr>
          <p:nvPr>
            <p:ph type="title"/>
          </p:nvPr>
        </p:nvSpPr>
        <p:spPr>
          <a:xfrm>
            <a:off x="457200" y="274638"/>
            <a:ext cx="8229600" cy="258762"/>
          </a:xfrm>
        </p:spPr>
        <p:txBody>
          <a:bodyPr>
            <a:normAutofit fontScale="90000"/>
          </a:bodyPr>
          <a:lstStyle/>
          <a:p>
            <a:r>
              <a:rPr lang="en-US" b="1" dirty="0"/>
              <a:t>Defining Terms for Defining SLDs</a:t>
            </a:r>
          </a:p>
        </p:txBody>
      </p:sp>
      <p:sp>
        <p:nvSpPr>
          <p:cNvPr id="3" name="Content Placeholder 2">
            <a:extLst>
              <a:ext uri="{FF2B5EF4-FFF2-40B4-BE49-F238E27FC236}">
                <a16:creationId xmlns:a16="http://schemas.microsoft.com/office/drawing/2014/main" id="{43E81EAB-3597-41FE-BE2F-5AE44DB568E2}"/>
              </a:ext>
            </a:extLst>
          </p:cNvPr>
          <p:cNvSpPr>
            <a:spLocks noGrp="1"/>
          </p:cNvSpPr>
          <p:nvPr>
            <p:ph idx="1"/>
          </p:nvPr>
        </p:nvSpPr>
        <p:spPr>
          <a:xfrm>
            <a:off x="381000" y="762000"/>
            <a:ext cx="8534400" cy="5638800"/>
          </a:xfrm>
        </p:spPr>
        <p:txBody>
          <a:bodyPr>
            <a:noAutofit/>
          </a:bodyPr>
          <a:lstStyle/>
          <a:p>
            <a:pPr marL="0" indent="0">
              <a:buNone/>
            </a:pPr>
            <a:r>
              <a:rPr lang="en-US" sz="2400" b="1" dirty="0"/>
              <a:t>Learning Profile</a:t>
            </a:r>
            <a:r>
              <a:rPr lang="en-US" sz="2400" dirty="0"/>
              <a:t>:  </a:t>
            </a:r>
            <a:r>
              <a:rPr lang="en-US" sz="2400" i="1" dirty="0"/>
              <a:t>pattern</a:t>
            </a:r>
            <a:r>
              <a:rPr lang="en-US" sz="2400" dirty="0"/>
              <a:t> of specific reading, writing, and/or oral language skills based on assessed achievement in each skill</a:t>
            </a:r>
          </a:p>
          <a:p>
            <a:pPr marL="0" indent="0">
              <a:buNone/>
            </a:pPr>
            <a:r>
              <a:rPr lang="en-US" sz="2400" b="1" dirty="0"/>
              <a:t>Phenotype Profile</a:t>
            </a:r>
            <a:r>
              <a:rPr lang="en-US" sz="2400" dirty="0"/>
              <a:t>: behavioral measures shown in research to be associated with specific genetic markers of clinical disorders such as SLDs</a:t>
            </a:r>
          </a:p>
          <a:p>
            <a:pPr marL="0" indent="0">
              <a:buNone/>
            </a:pPr>
            <a:r>
              <a:rPr lang="en-US" sz="2400" b="1" dirty="0"/>
              <a:t>Orthographic Coding: </a:t>
            </a:r>
            <a:r>
              <a:rPr lang="en-US" sz="2400" dirty="0"/>
              <a:t>storing and processing letters in mind’s eye</a:t>
            </a:r>
          </a:p>
          <a:p>
            <a:pPr marL="0" indent="0">
              <a:buNone/>
            </a:pPr>
            <a:r>
              <a:rPr lang="en-US" sz="2400" b="1" dirty="0"/>
              <a:t>Phonological Coding: </a:t>
            </a:r>
            <a:r>
              <a:rPr lang="en-US" sz="2400" dirty="0"/>
              <a:t>storing and processing sound units in mind’s ear</a:t>
            </a:r>
          </a:p>
          <a:p>
            <a:pPr marL="0" indent="0">
              <a:buNone/>
            </a:pPr>
            <a:r>
              <a:rPr lang="en-US" sz="2400" b="1" dirty="0"/>
              <a:t>Orthographic Loop: </a:t>
            </a:r>
            <a:r>
              <a:rPr lang="en-US" sz="2400" dirty="0"/>
              <a:t>outputs orthographic codes through hand</a:t>
            </a:r>
          </a:p>
          <a:p>
            <a:pPr marL="0" indent="0">
              <a:buNone/>
            </a:pPr>
            <a:r>
              <a:rPr lang="en-US" sz="2400" b="1" dirty="0"/>
              <a:t>Phonological Loop: </a:t>
            </a:r>
            <a:r>
              <a:rPr lang="en-US" sz="2400" dirty="0"/>
              <a:t>outputs phonological codes through mouth</a:t>
            </a:r>
          </a:p>
          <a:p>
            <a:pPr marL="0" indent="0">
              <a:buNone/>
            </a:pPr>
            <a:r>
              <a:rPr lang="en-US" sz="2400" b="1" dirty="0"/>
              <a:t>Morphological Coding: </a:t>
            </a:r>
            <a:r>
              <a:rPr lang="en-US" sz="2400" dirty="0"/>
              <a:t>storing and processing base word + affixes</a:t>
            </a:r>
          </a:p>
          <a:p>
            <a:pPr marL="0" indent="0">
              <a:buNone/>
            </a:pPr>
            <a:r>
              <a:rPr lang="en-US" sz="2400" b="1" dirty="0"/>
              <a:t>Syntax Coding:</a:t>
            </a:r>
            <a:r>
              <a:rPr lang="en-US" sz="2400" dirty="0"/>
              <a:t> storing and processing order of multiple words and gluing affixed words and function words (conjunctions, prepositions, articles) to other words within clausal units </a:t>
            </a:r>
          </a:p>
        </p:txBody>
      </p:sp>
    </p:spTree>
    <p:extLst>
      <p:ext uri="{BB962C8B-B14F-4D97-AF65-F5344CB8AC3E}">
        <p14:creationId xmlns:p14="http://schemas.microsoft.com/office/powerpoint/2010/main" val="251054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153400" cy="1401762"/>
          </a:xfrm>
          <a:solidFill>
            <a:srgbClr val="FFFFFF"/>
          </a:solidFill>
        </p:spPr>
        <p:txBody>
          <a:bodyPr>
            <a:noAutofit/>
          </a:bodyPr>
          <a:lstStyle/>
          <a:p>
            <a:pPr eaLnBrk="1" hangingPunct="1"/>
            <a:r>
              <a:rPr lang="en-US" sz="3200" b="1" dirty="0"/>
              <a:t>Does research show how to define dysgraphia? </a:t>
            </a:r>
            <a:br>
              <a:rPr lang="en-US" sz="3200" b="1" dirty="0"/>
            </a:br>
            <a:r>
              <a:rPr lang="en-US" sz="3200" b="1" dirty="0"/>
              <a:t>Are all writing problems dysgraphia? </a:t>
            </a:r>
          </a:p>
        </p:txBody>
      </p:sp>
      <p:sp>
        <p:nvSpPr>
          <p:cNvPr id="664579" name="Rectangle 3"/>
          <p:cNvSpPr>
            <a:spLocks noGrp="1" noChangeArrowheads="1"/>
          </p:cNvSpPr>
          <p:nvPr>
            <p:ph type="body" idx="1"/>
          </p:nvPr>
        </p:nvSpPr>
        <p:spPr/>
        <p:txBody>
          <a:bodyPr>
            <a:normAutofit fontScale="92500" lnSpcReduction="20000"/>
          </a:bodyPr>
          <a:lstStyle/>
          <a:p>
            <a:pPr>
              <a:lnSpc>
                <a:spcPct val="90000"/>
              </a:lnSpc>
              <a:buFont typeface="Wingdings" pitchFamily="2" charset="2"/>
              <a:buChar char="Ø"/>
            </a:pPr>
            <a:r>
              <a:rPr lang="en-US" sz="2400" b="1" dirty="0"/>
              <a:t>YES,</a:t>
            </a:r>
            <a:r>
              <a:rPr lang="en-US" sz="2400" dirty="0"/>
              <a:t> dysgraphia, which is a Greek word meaning impaired </a:t>
            </a:r>
            <a:r>
              <a:rPr lang="en-US" sz="2400" b="1" dirty="0"/>
              <a:t>letter</a:t>
            </a:r>
            <a:r>
              <a:rPr lang="en-US" sz="2400" dirty="0"/>
              <a:t> writing by hand, exists and can be defined. </a:t>
            </a:r>
            <a:r>
              <a:rPr lang="en-US" sz="2400" b="1" dirty="0"/>
              <a:t>NO</a:t>
            </a:r>
            <a:r>
              <a:rPr lang="en-US" sz="2400" dirty="0"/>
              <a:t>, not all handwriting problems are related to dysgraphia. Handwriting problems are  also found in Developmental Motor Disorder and Neurological Injuries. But different treatments are needed for those than for dysgraphia.</a:t>
            </a:r>
          </a:p>
          <a:p>
            <a:pPr eaLnBrk="1" hangingPunct="1">
              <a:lnSpc>
                <a:spcPct val="90000"/>
              </a:lnSpc>
              <a:buFont typeface="Wingdings" pitchFamily="2" charset="2"/>
              <a:buChar char="Ø"/>
            </a:pPr>
            <a:r>
              <a:rPr lang="en-US" sz="2400" b="1" u="sng" dirty="0"/>
              <a:t>Learning Profile for Dysgraphia</a:t>
            </a:r>
            <a:r>
              <a:rPr lang="en-US" sz="2400" dirty="0"/>
              <a:t>: Impaired legible and automatic alphabet letter writing (handwriting) (which may interfere with learning to spell and compose), and impaired legible and automatic numeral writing (which may interfere with written math). </a:t>
            </a:r>
          </a:p>
          <a:p>
            <a:pPr eaLnBrk="1" hangingPunct="1">
              <a:lnSpc>
                <a:spcPct val="90000"/>
              </a:lnSpc>
              <a:buFont typeface="Wingdings" pitchFamily="2" charset="2"/>
              <a:buChar char="Ø"/>
            </a:pPr>
            <a:r>
              <a:rPr lang="en-US" sz="2400" b="1" u="sng" dirty="0"/>
              <a:t>Phenotype Profile for Dysgraphia</a:t>
            </a:r>
            <a:r>
              <a:rPr lang="en-US" sz="2400" u="sng" dirty="0"/>
              <a:t>: </a:t>
            </a:r>
            <a:r>
              <a:rPr lang="en-US" sz="2400" dirty="0"/>
              <a:t>Impaired orthographic coding (storing letters in mind’s eye), sequential finger planning, orthographic loop from letter coding in mind’s eye to sequential finger movements to produce letters, and executive functions for supervisory attention. </a:t>
            </a:r>
          </a:p>
          <a:p>
            <a:pPr eaLnBrk="1" hangingPunct="1">
              <a:lnSpc>
                <a:spcPct val="90000"/>
              </a:lnSpc>
              <a:buFont typeface="Wingdings" pitchFamily="2" charset="2"/>
              <a:buChar char="Ø"/>
            </a:pPr>
            <a:r>
              <a:rPr lang="en-US" sz="2400" b="1" dirty="0"/>
              <a:t>Has research shown there is a genetic basis and brain basis for dysgraphia? </a:t>
            </a:r>
            <a:r>
              <a:rPr lang="en-US" sz="2400" dirty="0"/>
              <a:t>Yes</a:t>
            </a:r>
          </a:p>
        </p:txBody>
      </p:sp>
    </p:spTree>
    <p:extLst>
      <p:ext uri="{BB962C8B-B14F-4D97-AF65-F5344CB8AC3E}">
        <p14:creationId xmlns:p14="http://schemas.microsoft.com/office/powerpoint/2010/main" val="707863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solidFill>
            <a:srgbClr val="FFFFFF"/>
          </a:solidFill>
        </p:spPr>
        <p:txBody>
          <a:bodyPr>
            <a:normAutofit fontScale="90000"/>
          </a:bodyPr>
          <a:lstStyle/>
          <a:p>
            <a:pPr algn="l" eaLnBrk="1" hangingPunct="1"/>
            <a:br>
              <a:rPr lang="en-US" sz="3600" dirty="0"/>
            </a:br>
            <a:r>
              <a:rPr lang="en-US" sz="3600" dirty="0"/>
              <a:t>     </a:t>
            </a:r>
            <a:r>
              <a:rPr lang="en-US" sz="3600" b="1" dirty="0"/>
              <a:t>Does research show how to define dyslexia? </a:t>
            </a:r>
            <a:br>
              <a:rPr lang="en-US" sz="3600" b="1" dirty="0"/>
            </a:br>
            <a:r>
              <a:rPr lang="en-US" sz="3600" b="1" dirty="0"/>
              <a:t> Are all reading and spelling problems dyslexia? </a:t>
            </a:r>
            <a:br>
              <a:rPr lang="en-US" sz="3600" b="1" dirty="0"/>
            </a:br>
            <a:endParaRPr lang="en-US" sz="3600" b="1" dirty="0"/>
          </a:p>
        </p:txBody>
      </p:sp>
      <p:sp>
        <p:nvSpPr>
          <p:cNvPr id="6147" name="Rectangle 3"/>
          <p:cNvSpPr>
            <a:spLocks noGrp="1" noChangeArrowheads="1"/>
          </p:cNvSpPr>
          <p:nvPr>
            <p:ph type="body" idx="1"/>
          </p:nvPr>
        </p:nvSpPr>
        <p:spPr>
          <a:xfrm>
            <a:off x="533400" y="1752600"/>
            <a:ext cx="8229600" cy="4525963"/>
          </a:xfrm>
        </p:spPr>
        <p:txBody>
          <a:bodyPr>
            <a:normAutofit fontScale="92500" lnSpcReduction="20000"/>
          </a:bodyPr>
          <a:lstStyle/>
          <a:p>
            <a:pPr eaLnBrk="1" hangingPunct="1">
              <a:lnSpc>
                <a:spcPct val="80000"/>
              </a:lnSpc>
              <a:buFontTx/>
              <a:buNone/>
            </a:pPr>
            <a:r>
              <a:rPr lang="en-US" b="1" dirty="0"/>
              <a:t>YES</a:t>
            </a:r>
            <a:r>
              <a:rPr lang="en-US" dirty="0"/>
              <a:t>, dyslexia, a Greek word that means impaired </a:t>
            </a:r>
            <a:r>
              <a:rPr lang="en-US" b="1" dirty="0"/>
              <a:t>word</a:t>
            </a:r>
            <a:r>
              <a:rPr lang="en-US" dirty="0"/>
              <a:t> </a:t>
            </a:r>
            <a:r>
              <a:rPr lang="en-US" b="1" dirty="0"/>
              <a:t>reading and spelling</a:t>
            </a:r>
            <a:r>
              <a:rPr lang="en-US" dirty="0"/>
              <a:t>, exists and can be defined. </a:t>
            </a:r>
            <a:r>
              <a:rPr lang="en-US" b="1" dirty="0"/>
              <a:t>NO</a:t>
            </a:r>
            <a:r>
              <a:rPr lang="en-US" dirty="0"/>
              <a:t>, not all reading and spelling problems are dyslexia. Some are the result of developmental disabilities or OWL LD. </a:t>
            </a:r>
          </a:p>
          <a:p>
            <a:pPr eaLnBrk="1" hangingPunct="1">
              <a:lnSpc>
                <a:spcPct val="80000"/>
              </a:lnSpc>
              <a:buFontTx/>
              <a:buNone/>
            </a:pPr>
            <a:r>
              <a:rPr lang="en-US" b="1" u="sng" dirty="0"/>
              <a:t>Learning Profile for Dyslexia</a:t>
            </a:r>
            <a:r>
              <a:rPr lang="en-US" dirty="0"/>
              <a:t>: Impaired accuracy and/or rate </a:t>
            </a:r>
            <a:r>
              <a:rPr lang="en-US" i="1" dirty="0"/>
              <a:t>for oral word reading </a:t>
            </a:r>
            <a:r>
              <a:rPr lang="en-US" dirty="0"/>
              <a:t>(decoding pseudowords and/or word identification of real words), </a:t>
            </a:r>
            <a:r>
              <a:rPr lang="en-US" i="1" dirty="0"/>
              <a:t>silent real word reading</a:t>
            </a:r>
            <a:r>
              <a:rPr lang="en-US" dirty="0"/>
              <a:t>, and </a:t>
            </a:r>
            <a:r>
              <a:rPr lang="en-US" i="1" dirty="0"/>
              <a:t>spelling</a:t>
            </a:r>
          </a:p>
          <a:p>
            <a:pPr eaLnBrk="1" hangingPunct="1">
              <a:lnSpc>
                <a:spcPct val="80000"/>
              </a:lnSpc>
              <a:buFontTx/>
              <a:buNone/>
            </a:pPr>
            <a:r>
              <a:rPr lang="en-US" b="1" u="sng" dirty="0"/>
              <a:t>Phenotype Profile for Dyslexia</a:t>
            </a:r>
            <a:r>
              <a:rPr lang="en-US" dirty="0"/>
              <a:t>: Impaired phonological coding, orthographic coding, phonological loop, and orthographic loop </a:t>
            </a:r>
          </a:p>
          <a:p>
            <a:pPr eaLnBrk="1" hangingPunct="1">
              <a:lnSpc>
                <a:spcPct val="80000"/>
              </a:lnSpc>
              <a:buFontTx/>
              <a:buNone/>
            </a:pPr>
            <a:r>
              <a:rPr lang="en-US" b="1" dirty="0"/>
              <a:t>Has research shown there is a genetic and brain basis for dyslexia?  yes</a:t>
            </a:r>
          </a:p>
        </p:txBody>
      </p:sp>
    </p:spTree>
    <p:extLst>
      <p:ext uri="{BB962C8B-B14F-4D97-AF65-F5344CB8AC3E}">
        <p14:creationId xmlns:p14="http://schemas.microsoft.com/office/powerpoint/2010/main" val="10179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14400" y="-76200"/>
            <a:ext cx="7848600" cy="762000"/>
          </a:xfrm>
          <a:solidFill>
            <a:srgbClr val="FFFFFF"/>
          </a:solidFill>
        </p:spPr>
        <p:txBody>
          <a:bodyPr>
            <a:noAutofit/>
          </a:bodyPr>
          <a:lstStyle/>
          <a:p>
            <a:pPr eaLnBrk="1" hangingPunct="1"/>
            <a:r>
              <a:rPr lang="en-US" sz="2400" b="1" dirty="0"/>
              <a:t>Does research show how to define OWL LD? </a:t>
            </a:r>
            <a:br>
              <a:rPr lang="en-US" sz="2400" b="1" dirty="0"/>
            </a:br>
            <a:r>
              <a:rPr lang="en-US" sz="2400" b="1" dirty="0"/>
              <a:t>Are all aural/oral problems OWL LD?</a:t>
            </a:r>
          </a:p>
        </p:txBody>
      </p:sp>
      <p:sp>
        <p:nvSpPr>
          <p:cNvPr id="1043459" name="Rectangle 3"/>
          <p:cNvSpPr>
            <a:spLocks noGrp="1" noChangeArrowheads="1"/>
          </p:cNvSpPr>
          <p:nvPr>
            <p:ph type="body" idx="1"/>
          </p:nvPr>
        </p:nvSpPr>
        <p:spPr>
          <a:xfrm>
            <a:off x="762000" y="685800"/>
            <a:ext cx="7848600" cy="6477000"/>
          </a:xfrm>
        </p:spPr>
        <p:txBody>
          <a:bodyPr>
            <a:noAutofit/>
          </a:bodyPr>
          <a:lstStyle/>
          <a:p>
            <a:pPr eaLnBrk="1" hangingPunct="1">
              <a:lnSpc>
                <a:spcPct val="80000"/>
              </a:lnSpc>
            </a:pPr>
            <a:r>
              <a:rPr lang="en-US" sz="2400" b="1" dirty="0"/>
              <a:t>YES</a:t>
            </a:r>
            <a:r>
              <a:rPr lang="en-US" sz="2400" dirty="0"/>
              <a:t>, research has shown that some children struggle in learning oral language during the preschool years and then during the school years they struggle in listening to and understanding teacher’s instructional talk,  reading comprehension of written language in instructional materials, using oral language and written language to express themselves, and using language to learn. </a:t>
            </a:r>
            <a:r>
              <a:rPr lang="en-US" sz="2400" b="1" dirty="0"/>
              <a:t>NO,</a:t>
            </a:r>
            <a:r>
              <a:rPr lang="en-US" sz="2400" dirty="0"/>
              <a:t> some children have a developmental disability in language (overall language development or verbal comprehension outside the normal range) or speech (severe articulation problems) or severe hearing problems. </a:t>
            </a:r>
          </a:p>
          <a:p>
            <a:pPr>
              <a:lnSpc>
                <a:spcPct val="80000"/>
              </a:lnSpc>
            </a:pPr>
            <a:r>
              <a:rPr lang="en-US" sz="2000" b="1" u="sng" dirty="0"/>
              <a:t>Learning Profile for OWL LD</a:t>
            </a:r>
            <a:r>
              <a:rPr lang="en-US" sz="2000" dirty="0"/>
              <a:t>: Impaired listening comprehension, oral expression, reading comprehension, and/or written expression/composition. </a:t>
            </a:r>
          </a:p>
          <a:p>
            <a:pPr>
              <a:lnSpc>
                <a:spcPct val="80000"/>
              </a:lnSpc>
            </a:pPr>
            <a:r>
              <a:rPr lang="en-US" sz="2000" b="1" u="sng" dirty="0"/>
              <a:t>Phenotype Profile for OWL LD</a:t>
            </a:r>
            <a:r>
              <a:rPr lang="en-US" sz="2000" dirty="0"/>
              <a:t>: Impaired syntactic coding and often morphological coding. Impaired syntactic levels of each of or some of the four language systems (by ear, mouth, eye, and hand) with or without word finding problems. </a:t>
            </a:r>
          </a:p>
          <a:p>
            <a:pPr eaLnBrk="1" hangingPunct="1">
              <a:lnSpc>
                <a:spcPct val="80000"/>
              </a:lnSpc>
            </a:pPr>
            <a:r>
              <a:rPr lang="en-US" sz="2000" b="1" dirty="0"/>
              <a:t>Has research shown a genetic and brain basis for OWL LD?  yes</a:t>
            </a:r>
          </a:p>
        </p:txBody>
      </p:sp>
    </p:spTree>
    <p:extLst>
      <p:ext uri="{BB962C8B-B14F-4D97-AF65-F5344CB8AC3E}">
        <p14:creationId xmlns:p14="http://schemas.microsoft.com/office/powerpoint/2010/main" val="3201568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3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3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3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3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4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153400" cy="868362"/>
          </a:xfrm>
          <a:solidFill>
            <a:srgbClr val="FFFFFF"/>
          </a:solidFill>
        </p:spPr>
        <p:txBody>
          <a:bodyPr>
            <a:normAutofit/>
          </a:bodyPr>
          <a:lstStyle/>
          <a:p>
            <a:pPr eaLnBrk="1" hangingPunct="1"/>
            <a:r>
              <a:rPr lang="en-US" sz="3200" b="1" dirty="0"/>
              <a:t>Working Memory Phenotype Profiles of 3 SLDs </a:t>
            </a:r>
            <a:endParaRPr lang="en-US" sz="2000" b="1" dirty="0"/>
          </a:p>
        </p:txBody>
      </p:sp>
      <p:sp>
        <p:nvSpPr>
          <p:cNvPr id="46083" name="Rectangle 3"/>
          <p:cNvSpPr>
            <a:spLocks noGrp="1" noChangeArrowheads="1"/>
          </p:cNvSpPr>
          <p:nvPr>
            <p:ph type="body" idx="1"/>
          </p:nvPr>
        </p:nvSpPr>
        <p:spPr>
          <a:xfrm>
            <a:off x="381000" y="990600"/>
            <a:ext cx="8686800" cy="5135563"/>
          </a:xfrm>
        </p:spPr>
        <p:txBody>
          <a:bodyPr>
            <a:normAutofit/>
          </a:bodyPr>
          <a:lstStyle/>
          <a:p>
            <a:pPr eaLnBrk="1" hangingPunct="1">
              <a:buFontTx/>
              <a:buNone/>
            </a:pPr>
            <a:r>
              <a:rPr lang="en-US" sz="1800" b="1" dirty="0"/>
              <a:t>Co</a:t>
            </a:r>
            <a:r>
              <a:rPr lang="en-US" sz="1600" b="1" dirty="0"/>
              <a:t>mmon Lower Level Executive Function Problems </a:t>
            </a:r>
            <a:r>
              <a:rPr lang="en-US" sz="1600" dirty="0"/>
              <a:t>across all 3 SLDs (</a:t>
            </a:r>
            <a:r>
              <a:rPr lang="en-US" sz="1600" b="1" dirty="0"/>
              <a:t>Supervisory Attenti</a:t>
            </a:r>
            <a:r>
              <a:rPr lang="en-US" sz="1600" dirty="0"/>
              <a:t>on).</a:t>
            </a:r>
          </a:p>
          <a:p>
            <a:pPr eaLnBrk="1" hangingPunct="1">
              <a:buFontTx/>
              <a:buNone/>
            </a:pPr>
            <a:r>
              <a:rPr lang="en-US" sz="1600" b="1" dirty="0"/>
              <a:t>Orthographic Loop</a:t>
            </a:r>
            <a:r>
              <a:rPr lang="en-US" sz="1600" dirty="0"/>
              <a:t>= Orthographic Coding of Letters/ Words and Sequential Finger Movements </a:t>
            </a:r>
          </a:p>
          <a:p>
            <a:pPr eaLnBrk="1" hangingPunct="1">
              <a:buFontTx/>
              <a:buNone/>
            </a:pPr>
            <a:r>
              <a:rPr lang="en-US" sz="1600" b="1" dirty="0"/>
              <a:t>Phonological Loop</a:t>
            </a:r>
            <a:r>
              <a:rPr lang="en-US" sz="1600" dirty="0"/>
              <a:t>=Phonological Coding of Letters /Words and Sequential Mouth Movements</a:t>
            </a:r>
          </a:p>
          <a:p>
            <a:pPr eaLnBrk="1" hangingPunct="1">
              <a:buFontTx/>
              <a:buNone/>
            </a:pPr>
            <a:r>
              <a:rPr lang="en-US" sz="1600" b="1" dirty="0"/>
              <a:t>Coding</a:t>
            </a:r>
            <a:r>
              <a:rPr lang="en-US" sz="1600" dirty="0"/>
              <a:t>=Storing and Processing  Word Forms  </a:t>
            </a:r>
            <a:r>
              <a:rPr lang="en-US" sz="1600" b="1" dirty="0"/>
              <a:t>Syntax Buffe</a:t>
            </a:r>
            <a:r>
              <a:rPr lang="en-US" sz="1600" dirty="0"/>
              <a:t>r Stores and Processes Accumulating Words.</a:t>
            </a:r>
          </a:p>
          <a:p>
            <a:pPr eaLnBrk="1" hangingPunct="1">
              <a:buFontTx/>
              <a:buNone/>
            </a:pPr>
            <a:endParaRPr lang="en-US" sz="1600" dirty="0"/>
          </a:p>
        </p:txBody>
      </p:sp>
      <p:grpSp>
        <p:nvGrpSpPr>
          <p:cNvPr id="46084" name="Group 4"/>
          <p:cNvGrpSpPr>
            <a:grpSpLocks noChangeAspect="1"/>
          </p:cNvGrpSpPr>
          <p:nvPr/>
        </p:nvGrpSpPr>
        <p:grpSpPr bwMode="auto">
          <a:xfrm>
            <a:off x="304800" y="2360979"/>
            <a:ext cx="8776259" cy="4671860"/>
            <a:chOff x="4193" y="485"/>
            <a:chExt cx="6339" cy="3549"/>
          </a:xfrm>
        </p:grpSpPr>
        <p:sp>
          <p:nvSpPr>
            <p:cNvPr id="46085" name="AutoShape 5"/>
            <p:cNvSpPr>
              <a:spLocks noChangeAspect="1" noChangeArrowheads="1"/>
            </p:cNvSpPr>
            <p:nvPr/>
          </p:nvSpPr>
          <p:spPr bwMode="auto">
            <a:xfrm>
              <a:off x="4193" y="485"/>
              <a:ext cx="6339" cy="35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r>
                <a:rPr lang="en-US" b="1" dirty="0"/>
                <a:t>Phenotype Profiles </a:t>
              </a:r>
              <a:r>
                <a:rPr lang="en-US" dirty="0"/>
                <a:t>         </a:t>
              </a:r>
              <a:r>
                <a:rPr lang="en-US" b="1" dirty="0"/>
                <a:t>Learning Profiles</a:t>
              </a:r>
            </a:p>
          </p:txBody>
        </p:sp>
        <p:sp>
          <p:nvSpPr>
            <p:cNvPr id="46086" name="AutoShape 6"/>
            <p:cNvSpPr>
              <a:spLocks noChangeArrowheads="1"/>
            </p:cNvSpPr>
            <p:nvPr/>
          </p:nvSpPr>
          <p:spPr bwMode="auto">
            <a:xfrm>
              <a:off x="4808" y="968"/>
              <a:ext cx="3504" cy="2928"/>
            </a:xfrm>
            <a:prstGeom prst="triangle">
              <a:avLst>
                <a:gd name="adj" fmla="val 50000"/>
              </a:avLst>
            </a:prstGeom>
            <a:solidFill>
              <a:srgbClr val="FFFFFF"/>
            </a:solidFill>
            <a:ln w="12700">
              <a:solidFill>
                <a:srgbClr val="000000"/>
              </a:solidFill>
              <a:miter lim="800000"/>
              <a:headEnd/>
              <a:tailEnd/>
            </a:ln>
          </p:spPr>
          <p:txBody>
            <a:bodyPr/>
            <a:lstStyle/>
            <a:p>
              <a:endParaRPr lang="en-US" dirty="0"/>
            </a:p>
          </p:txBody>
        </p:sp>
        <p:sp>
          <p:nvSpPr>
            <p:cNvPr id="46087" name="Line 7"/>
            <p:cNvSpPr>
              <a:spLocks noChangeShapeType="1"/>
            </p:cNvSpPr>
            <p:nvPr/>
          </p:nvSpPr>
          <p:spPr bwMode="auto">
            <a:xfrm>
              <a:off x="5270" y="3059"/>
              <a:ext cx="258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8" name="Line 8"/>
            <p:cNvSpPr>
              <a:spLocks noChangeShapeType="1"/>
            </p:cNvSpPr>
            <p:nvPr/>
          </p:nvSpPr>
          <p:spPr bwMode="auto">
            <a:xfrm>
              <a:off x="5824" y="2223"/>
              <a:ext cx="147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89" name="Text Box 9"/>
            <p:cNvSpPr txBox="1">
              <a:spLocks noChangeArrowheads="1"/>
            </p:cNvSpPr>
            <p:nvPr/>
          </p:nvSpPr>
          <p:spPr bwMode="auto">
            <a:xfrm>
              <a:off x="5824" y="3059"/>
              <a:ext cx="1477" cy="837"/>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dirty="0">
                  <a:latin typeface="Arial" charset="0"/>
                </a:rPr>
                <a:t>Morphological and Syntactic Coding and sometimes Word Finding</a:t>
              </a:r>
              <a:endParaRPr lang="en-US" sz="1100" dirty="0">
                <a:latin typeface="Arial" charset="0"/>
              </a:endParaRPr>
            </a:p>
            <a:p>
              <a:pPr eaLnBrk="1" hangingPunct="1"/>
              <a:endParaRPr lang="en-US" dirty="0"/>
            </a:p>
          </p:txBody>
        </p:sp>
        <p:sp>
          <p:nvSpPr>
            <p:cNvPr id="46090" name="Text Box 10"/>
            <p:cNvSpPr txBox="1">
              <a:spLocks noChangeArrowheads="1"/>
            </p:cNvSpPr>
            <p:nvPr/>
          </p:nvSpPr>
          <p:spPr bwMode="auto">
            <a:xfrm>
              <a:off x="5916" y="2222"/>
              <a:ext cx="1292" cy="696"/>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dirty="0">
                  <a:latin typeface="Arial" charset="0"/>
                </a:rPr>
                <a:t>Phonological and </a:t>
              </a:r>
            </a:p>
            <a:p>
              <a:pPr eaLnBrk="1" hangingPunct="1"/>
              <a:r>
                <a:rPr lang="en-US" sz="1100" b="1" dirty="0">
                  <a:latin typeface="Arial" charset="0"/>
                </a:rPr>
                <a:t>Orthographic Word Form Coding and</a:t>
              </a:r>
            </a:p>
            <a:p>
              <a:pPr eaLnBrk="1" hangingPunct="1"/>
              <a:r>
                <a:rPr lang="en-US" sz="1100" b="1" dirty="0">
                  <a:latin typeface="Arial" charset="0"/>
                </a:rPr>
                <a:t>Phonological and Orthographic Loops</a:t>
              </a:r>
            </a:p>
            <a:p>
              <a:pPr eaLnBrk="1" hangingPunct="1"/>
              <a:endParaRPr lang="en-US" dirty="0"/>
            </a:p>
          </p:txBody>
        </p:sp>
        <p:sp>
          <p:nvSpPr>
            <p:cNvPr id="46091" name="Text Box 11"/>
            <p:cNvSpPr txBox="1">
              <a:spLocks noChangeArrowheads="1"/>
            </p:cNvSpPr>
            <p:nvPr/>
          </p:nvSpPr>
          <p:spPr bwMode="auto">
            <a:xfrm>
              <a:off x="6193" y="1665"/>
              <a:ext cx="739" cy="55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b="1" dirty="0"/>
                <a:t>Orthographic </a:t>
              </a:r>
            </a:p>
            <a:p>
              <a:pPr eaLnBrk="1" hangingPunct="1"/>
              <a:r>
                <a:rPr lang="en-US" sz="1100" b="1" dirty="0"/>
                <a:t>Word Form Coding</a:t>
              </a:r>
            </a:p>
            <a:p>
              <a:pPr eaLnBrk="1" hangingPunct="1"/>
              <a:r>
                <a:rPr lang="en-US" sz="1100" b="1" dirty="0"/>
                <a:t>and Loop </a:t>
              </a:r>
            </a:p>
          </p:txBody>
        </p:sp>
        <p:sp>
          <p:nvSpPr>
            <p:cNvPr id="46092" name="Text Box 12"/>
            <p:cNvSpPr txBox="1">
              <a:spLocks noChangeArrowheads="1"/>
            </p:cNvSpPr>
            <p:nvPr/>
          </p:nvSpPr>
          <p:spPr bwMode="auto">
            <a:xfrm>
              <a:off x="7550" y="1745"/>
              <a:ext cx="1569" cy="41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sym typeface="Wingdings" pitchFamily="2" charset="2"/>
                </a:rPr>
                <a:t></a:t>
              </a:r>
              <a:r>
                <a:rPr lang="en-US" sz="1200" dirty="0"/>
                <a:t>  </a:t>
              </a:r>
              <a:r>
                <a:rPr lang="en-US" sz="1100" dirty="0">
                  <a:latin typeface="Arial" charset="0"/>
                </a:rPr>
                <a:t>Dysgraphia (impaired handwriting) </a:t>
              </a:r>
              <a:endParaRPr lang="en-US" dirty="0"/>
            </a:p>
          </p:txBody>
        </p:sp>
        <p:sp>
          <p:nvSpPr>
            <p:cNvPr id="46093" name="Text Box 13"/>
            <p:cNvSpPr txBox="1">
              <a:spLocks noChangeArrowheads="1"/>
            </p:cNvSpPr>
            <p:nvPr/>
          </p:nvSpPr>
          <p:spPr bwMode="auto">
            <a:xfrm>
              <a:off x="8039" y="2362"/>
              <a:ext cx="1570" cy="418"/>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71450" indent="-171450" eaLnBrk="1" hangingPunct="1">
                <a:buFont typeface="Wingdings"/>
                <a:buChar char="à"/>
              </a:pPr>
              <a:r>
                <a:rPr lang="en-US" sz="1100" dirty="0">
                  <a:latin typeface="Arial" charset="0"/>
                </a:rPr>
                <a:t>Dyslexia (impaired spelling and word decoding)</a:t>
              </a:r>
              <a:endParaRPr lang="en-US" dirty="0"/>
            </a:p>
          </p:txBody>
        </p:sp>
        <p:sp>
          <p:nvSpPr>
            <p:cNvPr id="46094" name="Text Box 14"/>
            <p:cNvSpPr txBox="1">
              <a:spLocks noChangeArrowheads="1"/>
            </p:cNvSpPr>
            <p:nvPr/>
          </p:nvSpPr>
          <p:spPr bwMode="auto">
            <a:xfrm>
              <a:off x="8367" y="2979"/>
              <a:ext cx="1880" cy="917"/>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eaLnBrk="1" hangingPunct="1">
                <a:buFont typeface="Wingdings" pitchFamily="2" charset="2"/>
                <a:buChar char="à"/>
              </a:pPr>
              <a:r>
                <a:rPr lang="en-US" sz="1100" dirty="0">
                  <a:latin typeface="Arial" charset="0"/>
                </a:rPr>
                <a:t>Oral and Written Language Learning Disability (OWL LD) </a:t>
              </a:r>
            </a:p>
            <a:p>
              <a:pPr eaLnBrk="1" hangingPunct="1"/>
              <a:r>
                <a:rPr lang="en-US" sz="1100" dirty="0">
                  <a:latin typeface="Arial" charset="0"/>
                </a:rPr>
                <a:t>         (impaired listening and  reading</a:t>
              </a:r>
            </a:p>
            <a:p>
              <a:pPr eaLnBrk="1" hangingPunct="1"/>
              <a:r>
                <a:rPr lang="en-US" sz="1100" dirty="0">
                  <a:latin typeface="Arial" charset="0"/>
                </a:rPr>
                <a:t>          comprehension and oral and</a:t>
              </a:r>
            </a:p>
            <a:p>
              <a:pPr eaLnBrk="1" hangingPunct="1"/>
              <a:r>
                <a:rPr lang="en-US" sz="1100" dirty="0">
                  <a:latin typeface="Arial" charset="0"/>
                </a:rPr>
                <a:t>          written expression)</a:t>
              </a:r>
              <a:endParaRPr lang="en-US" dirty="0"/>
            </a:p>
          </p:txBody>
        </p:sp>
        <p:sp>
          <p:nvSpPr>
            <p:cNvPr id="46095" name="Text Box 15"/>
            <p:cNvSpPr txBox="1">
              <a:spLocks noChangeArrowheads="1"/>
            </p:cNvSpPr>
            <p:nvPr/>
          </p:nvSpPr>
          <p:spPr bwMode="auto">
            <a:xfrm>
              <a:off x="4808" y="4034"/>
              <a:ext cx="92" cy="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grpSp>
    </p:spTree>
    <p:extLst>
      <p:ext uri="{BB962C8B-B14F-4D97-AF65-F5344CB8AC3E}">
        <p14:creationId xmlns:p14="http://schemas.microsoft.com/office/powerpoint/2010/main" val="2482975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5EC1-E8FE-4291-A3FB-92567AAB97A6}"/>
              </a:ext>
            </a:extLst>
          </p:cNvPr>
          <p:cNvSpPr>
            <a:spLocks noGrp="1"/>
          </p:cNvSpPr>
          <p:nvPr>
            <p:ph type="title"/>
          </p:nvPr>
        </p:nvSpPr>
        <p:spPr/>
        <p:txBody>
          <a:bodyPr>
            <a:normAutofit fontScale="90000"/>
          </a:bodyPr>
          <a:lstStyle/>
          <a:p>
            <a:r>
              <a:rPr lang="en-US" b="1" dirty="0"/>
              <a:t>Dysgraphia, Dyslexia, and OWL LD </a:t>
            </a:r>
            <a:br>
              <a:rPr lang="en-US" b="1" dirty="0"/>
            </a:br>
            <a:r>
              <a:rPr lang="en-US" b="1" dirty="0"/>
              <a:t>Are All Writing Disabilities</a:t>
            </a:r>
          </a:p>
        </p:txBody>
      </p:sp>
      <p:sp>
        <p:nvSpPr>
          <p:cNvPr id="3" name="Content Placeholder 2">
            <a:extLst>
              <a:ext uri="{FF2B5EF4-FFF2-40B4-BE49-F238E27FC236}">
                <a16:creationId xmlns:a16="http://schemas.microsoft.com/office/drawing/2014/main" id="{37AD40BE-9E4A-420B-9DB2-5F19FE7FA3E7}"/>
              </a:ext>
            </a:extLst>
          </p:cNvPr>
          <p:cNvSpPr>
            <a:spLocks noGrp="1"/>
          </p:cNvSpPr>
          <p:nvPr>
            <p:ph idx="1"/>
          </p:nvPr>
        </p:nvSpPr>
        <p:spPr/>
        <p:txBody>
          <a:bodyPr>
            <a:normAutofit fontScale="92500" lnSpcReduction="20000"/>
          </a:bodyPr>
          <a:lstStyle/>
          <a:p>
            <a:r>
              <a:rPr lang="en-US" dirty="0"/>
              <a:t>But they are different kinds of writing disabilities at different levels (units of language) </a:t>
            </a:r>
            <a:r>
              <a:rPr lang="en-US" dirty="0" err="1"/>
              <a:t>subword</a:t>
            </a:r>
            <a:r>
              <a:rPr lang="en-US" dirty="0" err="1">
                <a:sym typeface="Wingdings" panose="05000000000000000000" pitchFamily="2" charset="2"/>
              </a:rPr>
              <a:t>wordsyntax</a:t>
            </a:r>
            <a:r>
              <a:rPr lang="en-US" dirty="0">
                <a:sym typeface="Wingdings" panose="05000000000000000000" pitchFamily="2" charset="2"/>
              </a:rPr>
              <a:t>/text</a:t>
            </a:r>
            <a:r>
              <a:rPr lang="en-US" dirty="0"/>
              <a:t>:</a:t>
            </a:r>
          </a:p>
          <a:p>
            <a:pPr marL="0" indent="0">
              <a:buNone/>
            </a:pPr>
            <a:r>
              <a:rPr lang="en-US" dirty="0"/>
              <a:t>    Handwriting Disability                  Dysgraphia</a:t>
            </a:r>
          </a:p>
          <a:p>
            <a:pPr marL="0" indent="0">
              <a:buNone/>
            </a:pPr>
            <a:r>
              <a:rPr lang="en-US" dirty="0"/>
              <a:t>    Spelling Disability                          Dyslexia</a:t>
            </a:r>
          </a:p>
          <a:p>
            <a:pPr marL="0" indent="0">
              <a:buNone/>
            </a:pPr>
            <a:r>
              <a:rPr lang="en-US" dirty="0"/>
              <a:t>    Sentence and Text Composing    OWL LD</a:t>
            </a:r>
          </a:p>
          <a:p>
            <a:r>
              <a:rPr lang="en-US" dirty="0"/>
              <a:t>So focus on reading only not sufficient to help students overcome specific learning disabilities—need to also take into account writing and aural/oral language. See next slide for four language systems involved in learning to write. </a:t>
            </a:r>
          </a:p>
        </p:txBody>
      </p:sp>
    </p:spTree>
    <p:extLst>
      <p:ext uri="{BB962C8B-B14F-4D97-AF65-F5344CB8AC3E}">
        <p14:creationId xmlns:p14="http://schemas.microsoft.com/office/powerpoint/2010/main" val="29576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5027</TotalTime>
  <Words>2849</Words>
  <Application>Microsoft Office PowerPoint</Application>
  <PresentationFormat>On-screen Show (4:3)</PresentationFormat>
  <Paragraphs>186</Paragraphs>
  <Slides>19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Times New Roman</vt:lpstr>
      <vt:lpstr>Wingdings</vt:lpstr>
      <vt:lpstr>Office Theme</vt:lpstr>
      <vt:lpstr>Thoughts on Simple and  Not So Simple  Views of Writing</vt:lpstr>
      <vt:lpstr>Comparison of Earlier Simple View of Writing (Berninger &amp; Amtman, 2003) and Later Not So Simple View of Writing (Berninger &amp; Winn, 2006) </vt:lpstr>
      <vt:lpstr>PowerPoint Presentation</vt:lpstr>
      <vt:lpstr>Defining Terms for Defining SLDs</vt:lpstr>
      <vt:lpstr>Does research show how to define dysgraphia?  Are all writing problems dysgraphia? </vt:lpstr>
      <vt:lpstr>      Does research show how to define dyslexia?   Are all reading and spelling problems dyslexia?  </vt:lpstr>
      <vt:lpstr>Does research show how to define OWL LD?  Are all aural/oral problems OWL LD?</vt:lpstr>
      <vt:lpstr>Working Memory Phenotype Profiles of 3 SLDs </vt:lpstr>
      <vt:lpstr>Dysgraphia, Dyslexia, and OWL LD  Are All Writing Disabilities</vt:lpstr>
      <vt:lpstr>  Figure 9.1 Berninger (2015) Interdisciplinary Frameworks:  4 Language Systems (connected to sensory input or motor output systems) and Developmental Domains Used in Ruling Out Developmental Disabilities and  Identifying Literacy Learning Profiles  </vt:lpstr>
      <vt:lpstr>Four Multi-Leveled Language Systems</vt:lpstr>
      <vt:lpstr>Issues Regarding Executive Functions for Self-Governing  Functional Systems </vt:lpstr>
      <vt:lpstr>Oral Language Matters in Learning to Write What I Think I Can Say, What I Say I Can Write: Writing-Reading-Oral Language Intervention Developed by Kindergarten Teacher in Low Income, Low Achieving School</vt:lpstr>
      <vt:lpstr>Oral Language (Thinking Aloud) Also Matters in Writing during Middle Childhood </vt:lpstr>
      <vt:lpstr>Resources for Practitioners: Books on Writing in Typically Developing Writers and Specific Learning Disabilities Involving Writing </vt:lpstr>
      <vt:lpstr>Resources for Understanding the Cognitive and Neuropsychological Processes in Writing</vt:lpstr>
      <vt:lpstr>Complexity of Spelling </vt:lpstr>
      <vt:lpstr>Assessment of Specific Learning Disabilities Involving Writing</vt:lpstr>
      <vt:lpstr>Translating Instructional Research into Lesson Plans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Virginia Berninger</cp:lastModifiedBy>
  <cp:revision>767</cp:revision>
  <cp:lastPrinted>2020-02-09T23:44:55Z</cp:lastPrinted>
  <dcterms:created xsi:type="dcterms:W3CDTF">2015-10-08T00:15:56Z</dcterms:created>
  <dcterms:modified xsi:type="dcterms:W3CDTF">2020-07-09T22:36:55Z</dcterms:modified>
</cp:coreProperties>
</file>